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14"/>
  </p:notesMasterIdLst>
  <p:handoutMasterIdLst>
    <p:handoutMasterId r:id="rId15"/>
  </p:handoutMasterIdLst>
  <p:sldIdLst>
    <p:sldId id="272" r:id="rId2"/>
    <p:sldId id="308" r:id="rId3"/>
    <p:sldId id="330" r:id="rId4"/>
    <p:sldId id="311" r:id="rId5"/>
    <p:sldId id="290" r:id="rId6"/>
    <p:sldId id="292" r:id="rId7"/>
    <p:sldId id="300" r:id="rId8"/>
    <p:sldId id="327" r:id="rId9"/>
    <p:sldId id="323" r:id="rId10"/>
    <p:sldId id="316" r:id="rId11"/>
    <p:sldId id="324" r:id="rId12"/>
    <p:sldId id="294" r:id="rId13"/>
  </p:sldIdLst>
  <p:sldSz cx="9144000" cy="6858000" type="screen4x3"/>
  <p:notesSz cx="9283700" cy="6985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1B61"/>
    <a:srgbClr val="AD8CA5"/>
    <a:srgbClr val="C4AEC3"/>
    <a:srgbClr val="9D7499"/>
    <a:srgbClr val="666D70"/>
    <a:srgbClr val="909899"/>
    <a:srgbClr val="DCC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1" autoAdjust="0"/>
    <p:restoredTop sz="90586" autoAdjust="0"/>
  </p:normalViewPr>
  <p:slideViewPr>
    <p:cSldViewPr snapToGrid="0">
      <p:cViewPr varScale="1">
        <p:scale>
          <a:sx n="66" d="100"/>
          <a:sy n="66" d="100"/>
        </p:scale>
        <p:origin x="-140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AA3076-9593-4531-8C2D-D21BA079CD10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2ADC40-73A7-4822-8DDB-328C912ED253}">
      <dgm:prSet phldrT="[Text]" custT="1"/>
      <dgm:spPr>
        <a:solidFill>
          <a:srgbClr val="6F1B61"/>
        </a:solidFill>
      </dgm:spPr>
      <dgm:t>
        <a:bodyPr/>
        <a:lstStyle/>
        <a:p>
          <a:r>
            <a:rPr lang="en-US" sz="1800" b="1" dirty="0" smtClean="0">
              <a:latin typeface="Arial" panose="020B0604020202020204" pitchFamily="34" charset="0"/>
            </a:rPr>
            <a:t>Participant</a:t>
          </a:r>
          <a:endParaRPr lang="en-US" sz="1800" b="1" dirty="0">
            <a:latin typeface="Arial" panose="020B0604020202020204" pitchFamily="34" charset="0"/>
          </a:endParaRPr>
        </a:p>
      </dgm:t>
    </dgm:pt>
    <dgm:pt modelId="{97A280CD-54AA-45F0-A518-059A23EB4ECF}" type="parTrans" cxnId="{9941C217-1E6C-43D4-90DA-3E981CAC77E9}">
      <dgm:prSet/>
      <dgm:spPr/>
      <dgm:t>
        <a:bodyPr/>
        <a:lstStyle/>
        <a:p>
          <a:endParaRPr lang="en-US"/>
        </a:p>
      </dgm:t>
    </dgm:pt>
    <dgm:pt modelId="{89518371-77CA-4945-B456-95FA71121A4F}" type="sibTrans" cxnId="{9941C217-1E6C-43D4-90DA-3E981CAC77E9}">
      <dgm:prSet/>
      <dgm:spPr/>
      <dgm:t>
        <a:bodyPr/>
        <a:lstStyle/>
        <a:p>
          <a:endParaRPr lang="en-US"/>
        </a:p>
      </dgm:t>
    </dgm:pt>
    <dgm:pt modelId="{97B27CAC-F5F9-4F74-AB7F-58286DD5698C}">
      <dgm:prSet custT="1"/>
      <dgm:spPr>
        <a:solidFill>
          <a:srgbClr val="C4AEC3"/>
        </a:solidFill>
      </dgm:spPr>
      <dgm:t>
        <a:bodyPr/>
        <a:lstStyle/>
        <a:p>
          <a:r>
            <a:rPr lang="en-US" sz="1600" b="1" dirty="0" smtClean="0">
              <a:solidFill>
                <a:schemeClr val="tx1"/>
              </a:solidFill>
              <a:latin typeface="Arial" panose="020B0604020202020204" pitchFamily="34" charset="0"/>
            </a:rPr>
            <a:t>D-SNP Platform</a:t>
          </a:r>
        </a:p>
      </dgm:t>
    </dgm:pt>
    <dgm:pt modelId="{DE455AFB-C850-47D2-9504-24EB41CF7B9C}" type="parTrans" cxnId="{8C3217B2-151E-4475-AF64-DA54B63E0E95}">
      <dgm:prSet/>
      <dgm:spPr/>
      <dgm:t>
        <a:bodyPr/>
        <a:lstStyle/>
        <a:p>
          <a:endParaRPr lang="en-US"/>
        </a:p>
      </dgm:t>
    </dgm:pt>
    <dgm:pt modelId="{741E4ABE-8977-446A-8D00-D7F736BD90E2}" type="sibTrans" cxnId="{8C3217B2-151E-4475-AF64-DA54B63E0E95}">
      <dgm:prSet/>
      <dgm:spPr/>
      <dgm:t>
        <a:bodyPr/>
        <a:lstStyle/>
        <a:p>
          <a:endParaRPr lang="en-US"/>
        </a:p>
      </dgm:t>
    </dgm:pt>
    <dgm:pt modelId="{E163BF4F-2043-4670-8311-2A7BC5273098}">
      <dgm:prSet custT="1"/>
      <dgm:spPr>
        <a:solidFill>
          <a:srgbClr val="9D7499"/>
        </a:solidFill>
      </dgm:spPr>
      <dgm:t>
        <a:bodyPr/>
        <a:lstStyle/>
        <a:p>
          <a:r>
            <a:rPr lang="en-US" sz="1600" b="1" dirty="0" smtClean="0">
              <a:solidFill>
                <a:schemeClr val="tx1"/>
              </a:solidFill>
              <a:latin typeface="Arial" panose="020B0604020202020204" pitchFamily="34" charset="0"/>
            </a:rPr>
            <a:t>Community Collaboration</a:t>
          </a:r>
        </a:p>
      </dgm:t>
    </dgm:pt>
    <dgm:pt modelId="{81E7A6AB-B30B-4AFC-9B7B-62296557C4F0}" type="parTrans" cxnId="{4961A454-FFBB-452E-BED0-B5B1D049B10E}">
      <dgm:prSet/>
      <dgm:spPr/>
      <dgm:t>
        <a:bodyPr/>
        <a:lstStyle/>
        <a:p>
          <a:endParaRPr lang="en-US"/>
        </a:p>
      </dgm:t>
    </dgm:pt>
    <dgm:pt modelId="{5B2FB666-6E70-4266-BC71-EACEF346B8F8}" type="sibTrans" cxnId="{4961A454-FFBB-452E-BED0-B5B1D049B10E}">
      <dgm:prSet/>
      <dgm:spPr/>
      <dgm:t>
        <a:bodyPr/>
        <a:lstStyle/>
        <a:p>
          <a:endParaRPr lang="en-US"/>
        </a:p>
      </dgm:t>
    </dgm:pt>
    <dgm:pt modelId="{83D00E17-15E9-428A-A49F-5EC74ED19AE8}">
      <dgm:prSet custT="1"/>
      <dgm:spPr>
        <a:solidFill>
          <a:srgbClr val="C4AEC3"/>
        </a:solidFill>
      </dgm:spPr>
      <dgm:t>
        <a:bodyPr/>
        <a:lstStyle/>
        <a:p>
          <a:r>
            <a:rPr lang="en-US" sz="1600" b="1" dirty="0" smtClean="0">
              <a:solidFill>
                <a:schemeClr val="tx1"/>
              </a:solidFill>
              <a:latin typeface="Arial" panose="020B0604020202020204" pitchFamily="34" charset="0"/>
            </a:rPr>
            <a:t>Informatics</a:t>
          </a:r>
        </a:p>
      </dgm:t>
    </dgm:pt>
    <dgm:pt modelId="{9FBA6036-D7DE-4C9D-B9CE-173A57F42516}" type="parTrans" cxnId="{559502FB-58AE-491D-927A-8E4C02E2F2AF}">
      <dgm:prSet/>
      <dgm:spPr/>
      <dgm:t>
        <a:bodyPr/>
        <a:lstStyle/>
        <a:p>
          <a:endParaRPr lang="en-US"/>
        </a:p>
      </dgm:t>
    </dgm:pt>
    <dgm:pt modelId="{6AE8050A-D734-4212-8F4C-07B48CD292A2}" type="sibTrans" cxnId="{559502FB-58AE-491D-927A-8E4C02E2F2AF}">
      <dgm:prSet/>
      <dgm:spPr/>
      <dgm:t>
        <a:bodyPr/>
        <a:lstStyle/>
        <a:p>
          <a:endParaRPr lang="en-US"/>
        </a:p>
      </dgm:t>
    </dgm:pt>
    <dgm:pt modelId="{21A3B356-8BE4-4533-B74F-10BA48650F92}">
      <dgm:prSet custT="1"/>
      <dgm:spPr>
        <a:solidFill>
          <a:srgbClr val="DCCBD8"/>
        </a:solidFill>
      </dgm:spPr>
      <dgm:t>
        <a:bodyPr/>
        <a:lstStyle/>
        <a:p>
          <a:r>
            <a:rPr lang="en-US" sz="1600" b="1" dirty="0" smtClean="0">
              <a:solidFill>
                <a:schemeClr val="tx1"/>
              </a:solidFill>
              <a:latin typeface="Arial" panose="020B0604020202020204" pitchFamily="34" charset="0"/>
            </a:rPr>
            <a:t>Clinical Excellence</a:t>
          </a:r>
        </a:p>
      </dgm:t>
    </dgm:pt>
    <dgm:pt modelId="{4AC5579D-BAD7-43EC-875E-9FBAC3D49E37}" type="parTrans" cxnId="{634E74A2-225A-482B-A2E3-A869E0FE40FD}">
      <dgm:prSet/>
      <dgm:spPr/>
      <dgm:t>
        <a:bodyPr/>
        <a:lstStyle/>
        <a:p>
          <a:endParaRPr lang="en-US"/>
        </a:p>
      </dgm:t>
    </dgm:pt>
    <dgm:pt modelId="{99B3C113-45A2-4A97-AC07-22377BA7487A}" type="sibTrans" cxnId="{634E74A2-225A-482B-A2E3-A869E0FE40FD}">
      <dgm:prSet/>
      <dgm:spPr/>
      <dgm:t>
        <a:bodyPr/>
        <a:lstStyle/>
        <a:p>
          <a:endParaRPr lang="en-US"/>
        </a:p>
      </dgm:t>
    </dgm:pt>
    <dgm:pt modelId="{5E55D7A6-96C7-47A7-B5C5-6196672224F5}">
      <dgm:prSet custT="1"/>
      <dgm:spPr>
        <a:solidFill>
          <a:srgbClr val="AD8CA5"/>
        </a:solidFill>
      </dgm:spPr>
      <dgm:t>
        <a:bodyPr/>
        <a:lstStyle/>
        <a:p>
          <a:r>
            <a:rPr lang="en-US" sz="1600" b="1" dirty="0" smtClean="0">
              <a:solidFill>
                <a:schemeClr val="tx1"/>
              </a:solidFill>
              <a:latin typeface="Arial" panose="020B0604020202020204" pitchFamily="34" charset="0"/>
            </a:rPr>
            <a:t>Analytics</a:t>
          </a:r>
        </a:p>
      </dgm:t>
    </dgm:pt>
    <dgm:pt modelId="{AC186F46-816E-4F54-9A74-6DA712410FAE}" type="parTrans" cxnId="{3552E3FF-A43C-40CF-98EA-36DF778DA9C8}">
      <dgm:prSet/>
      <dgm:spPr/>
      <dgm:t>
        <a:bodyPr/>
        <a:lstStyle/>
        <a:p>
          <a:endParaRPr lang="en-US"/>
        </a:p>
      </dgm:t>
    </dgm:pt>
    <dgm:pt modelId="{A79B7CDD-73AC-4F4C-8DA0-16133589FC18}" type="sibTrans" cxnId="{3552E3FF-A43C-40CF-98EA-36DF778DA9C8}">
      <dgm:prSet/>
      <dgm:spPr/>
      <dgm:t>
        <a:bodyPr/>
        <a:lstStyle/>
        <a:p>
          <a:endParaRPr lang="en-US"/>
        </a:p>
      </dgm:t>
    </dgm:pt>
    <dgm:pt modelId="{0067B1E5-A4C3-41F6-8226-6CA8180696BE}">
      <dgm:prSet phldrT="[Text]" custT="1"/>
      <dgm:spPr>
        <a:solidFill>
          <a:srgbClr val="DCCBD8"/>
        </a:solidFill>
      </dgm:spPr>
      <dgm:t>
        <a:bodyPr/>
        <a:lstStyle/>
        <a:p>
          <a:r>
            <a:rPr lang="en-US" sz="1600" b="1" dirty="0" smtClean="0">
              <a:solidFill>
                <a:schemeClr val="tx1"/>
              </a:solidFill>
              <a:latin typeface="Arial" panose="020B0604020202020204" pitchFamily="34" charset="0"/>
            </a:rPr>
            <a:t>Integrated Delivery &amp; Financing System</a:t>
          </a:r>
          <a:endParaRPr lang="en-US" sz="1600" b="1" dirty="0">
            <a:solidFill>
              <a:schemeClr val="tx1"/>
            </a:solidFill>
            <a:latin typeface="Arial" panose="020B0604020202020204" pitchFamily="34" charset="0"/>
          </a:endParaRPr>
        </a:p>
      </dgm:t>
    </dgm:pt>
    <dgm:pt modelId="{D7743CCC-6B06-403D-A626-AA42A0DFD384}" type="parTrans" cxnId="{B3CB16CA-0B13-4977-8D18-92EB9F26A1D4}">
      <dgm:prSet/>
      <dgm:spPr/>
      <dgm:t>
        <a:bodyPr/>
        <a:lstStyle/>
        <a:p>
          <a:endParaRPr lang="en-US"/>
        </a:p>
      </dgm:t>
    </dgm:pt>
    <dgm:pt modelId="{A2F913CC-6935-47AF-B8D2-B1FD502053D2}" type="sibTrans" cxnId="{B3CB16CA-0B13-4977-8D18-92EB9F26A1D4}">
      <dgm:prSet/>
      <dgm:spPr/>
      <dgm:t>
        <a:bodyPr/>
        <a:lstStyle/>
        <a:p>
          <a:endParaRPr lang="en-US"/>
        </a:p>
      </dgm:t>
    </dgm:pt>
    <dgm:pt modelId="{EB83D245-6621-4AA9-AD2F-A043F5CEDDCE}">
      <dgm:prSet/>
      <dgm:spPr/>
      <dgm:t>
        <a:bodyPr/>
        <a:lstStyle/>
        <a:p>
          <a:endParaRPr lang="en-US"/>
        </a:p>
      </dgm:t>
    </dgm:pt>
    <dgm:pt modelId="{C5B9FFF3-645F-4053-A5C9-ECD323C2DEF5}" type="parTrans" cxnId="{355118EB-6262-4580-BE10-93F9467A93DD}">
      <dgm:prSet/>
      <dgm:spPr/>
      <dgm:t>
        <a:bodyPr/>
        <a:lstStyle/>
        <a:p>
          <a:endParaRPr lang="en-US"/>
        </a:p>
      </dgm:t>
    </dgm:pt>
    <dgm:pt modelId="{CD7E1C46-43FA-4745-9ED1-757285122F0D}" type="sibTrans" cxnId="{355118EB-6262-4580-BE10-93F9467A93DD}">
      <dgm:prSet/>
      <dgm:spPr/>
      <dgm:t>
        <a:bodyPr/>
        <a:lstStyle/>
        <a:p>
          <a:endParaRPr lang="en-US"/>
        </a:p>
      </dgm:t>
    </dgm:pt>
    <dgm:pt modelId="{4E6BF8DE-A935-4104-BC1D-6D952B1CB5F4}">
      <dgm:prSet/>
      <dgm:spPr/>
      <dgm:t>
        <a:bodyPr/>
        <a:lstStyle/>
        <a:p>
          <a:endParaRPr lang="en-US"/>
        </a:p>
      </dgm:t>
    </dgm:pt>
    <dgm:pt modelId="{F5D1E79F-2D70-4DC4-AC21-0DB52F280BAA}" type="parTrans" cxnId="{05D34898-91EC-4872-B96E-4D5F7BED762F}">
      <dgm:prSet/>
      <dgm:spPr/>
      <dgm:t>
        <a:bodyPr/>
        <a:lstStyle/>
        <a:p>
          <a:endParaRPr lang="en-US"/>
        </a:p>
      </dgm:t>
    </dgm:pt>
    <dgm:pt modelId="{09D267BF-3B1E-4F16-A79F-0A5C16A5E12C}" type="sibTrans" cxnId="{05D34898-91EC-4872-B96E-4D5F7BED762F}">
      <dgm:prSet/>
      <dgm:spPr/>
      <dgm:t>
        <a:bodyPr/>
        <a:lstStyle/>
        <a:p>
          <a:endParaRPr lang="en-US"/>
        </a:p>
      </dgm:t>
    </dgm:pt>
    <dgm:pt modelId="{DADCB209-23C7-4629-8F06-CA9C9AB0C79E}" type="pres">
      <dgm:prSet presAssocID="{36AA3076-9593-4531-8C2D-D21BA079CD1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6EC1F2B-9245-4AB7-9EF4-6D21F0E863CF}" type="pres">
      <dgm:prSet presAssocID="{7B2ADC40-73A7-4822-8DDB-328C912ED253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AB86D7CE-78E0-41AD-9D46-53E303913658}" type="pres">
      <dgm:prSet presAssocID="{0067B1E5-A4C3-41F6-8226-6CA8180696BE}" presName="Accent1" presStyleCnt="0"/>
      <dgm:spPr/>
    </dgm:pt>
    <dgm:pt modelId="{5DA420FE-DA94-43D1-9650-28E25EEB6ED5}" type="pres">
      <dgm:prSet presAssocID="{0067B1E5-A4C3-41F6-8226-6CA8180696BE}" presName="Accent" presStyleLbl="bgShp" presStyleIdx="0" presStyleCnt="6"/>
      <dgm:spPr/>
    </dgm:pt>
    <dgm:pt modelId="{75327E55-C7DA-4BBA-94F4-B3A768FFD864}" type="pres">
      <dgm:prSet presAssocID="{0067B1E5-A4C3-41F6-8226-6CA8180696BE}" presName="Child1" presStyleLbl="node1" presStyleIdx="0" presStyleCnt="6" custScaleX="1231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0AEEFF-19CB-461E-B23E-196A6D76A202}" type="pres">
      <dgm:prSet presAssocID="{97B27CAC-F5F9-4F74-AB7F-58286DD5698C}" presName="Accent2" presStyleCnt="0"/>
      <dgm:spPr/>
    </dgm:pt>
    <dgm:pt modelId="{77E3CB3D-261D-42C7-9A7A-8B69EE3880C7}" type="pres">
      <dgm:prSet presAssocID="{97B27CAC-F5F9-4F74-AB7F-58286DD5698C}" presName="Accent" presStyleLbl="bgShp" presStyleIdx="1" presStyleCnt="6"/>
      <dgm:spPr/>
    </dgm:pt>
    <dgm:pt modelId="{317CB559-F984-4720-9E9E-A0EB6DF60083}" type="pres">
      <dgm:prSet presAssocID="{97B27CAC-F5F9-4F74-AB7F-58286DD5698C}" presName="Child2" presStyleLbl="node1" presStyleIdx="1" presStyleCnt="6" custScaleX="1231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656D31-96D0-4C31-A845-CC18F6D6549D}" type="pres">
      <dgm:prSet presAssocID="{E163BF4F-2043-4670-8311-2A7BC5273098}" presName="Accent3" presStyleCnt="0"/>
      <dgm:spPr/>
    </dgm:pt>
    <dgm:pt modelId="{3A8B84FC-4207-4090-B37D-270DFAFF5D86}" type="pres">
      <dgm:prSet presAssocID="{E163BF4F-2043-4670-8311-2A7BC5273098}" presName="Accent" presStyleLbl="bgShp" presStyleIdx="2" presStyleCnt="6"/>
      <dgm:spPr/>
    </dgm:pt>
    <dgm:pt modelId="{88D12D93-B601-471A-9BB8-96B69DF9AED9}" type="pres">
      <dgm:prSet presAssocID="{E163BF4F-2043-4670-8311-2A7BC5273098}" presName="Child3" presStyleLbl="node1" presStyleIdx="2" presStyleCnt="6" custScaleX="123131" custLinFactNeighborX="50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04E39D-27CB-4255-92BB-44331E31FC74}" type="pres">
      <dgm:prSet presAssocID="{21A3B356-8BE4-4533-B74F-10BA48650F92}" presName="Accent4" presStyleCnt="0"/>
      <dgm:spPr/>
    </dgm:pt>
    <dgm:pt modelId="{CADD56A2-5683-4393-A15A-AE4F267165D8}" type="pres">
      <dgm:prSet presAssocID="{21A3B356-8BE4-4533-B74F-10BA48650F92}" presName="Accent" presStyleLbl="bgShp" presStyleIdx="3" presStyleCnt="6"/>
      <dgm:spPr/>
    </dgm:pt>
    <dgm:pt modelId="{39A12447-0192-4216-A4A3-B80518D48647}" type="pres">
      <dgm:prSet presAssocID="{21A3B356-8BE4-4533-B74F-10BA48650F92}" presName="Child4" presStyleLbl="node1" presStyleIdx="3" presStyleCnt="6" custScaleX="1231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3436A8-44E1-4D98-9CB9-8BA8145E005E}" type="pres">
      <dgm:prSet presAssocID="{83D00E17-15E9-428A-A49F-5EC74ED19AE8}" presName="Accent5" presStyleCnt="0"/>
      <dgm:spPr/>
    </dgm:pt>
    <dgm:pt modelId="{54FD77BE-D050-49F5-822C-14D7332CBC54}" type="pres">
      <dgm:prSet presAssocID="{83D00E17-15E9-428A-A49F-5EC74ED19AE8}" presName="Accent" presStyleLbl="bgShp" presStyleIdx="4" presStyleCnt="6"/>
      <dgm:spPr/>
    </dgm:pt>
    <dgm:pt modelId="{7E0C7430-76C7-4D1D-8E8C-0EBBCC367FC4}" type="pres">
      <dgm:prSet presAssocID="{83D00E17-15E9-428A-A49F-5EC74ED19AE8}" presName="Child5" presStyleLbl="node1" presStyleIdx="4" presStyleCnt="6" custScaleX="1231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712700-B88F-4AC7-BB1A-EFFF4445FC7B}" type="pres">
      <dgm:prSet presAssocID="{5E55D7A6-96C7-47A7-B5C5-6196672224F5}" presName="Accent6" presStyleCnt="0"/>
      <dgm:spPr/>
    </dgm:pt>
    <dgm:pt modelId="{0F06B1D3-F368-4C48-97E0-DC59A892A930}" type="pres">
      <dgm:prSet presAssocID="{5E55D7A6-96C7-47A7-B5C5-6196672224F5}" presName="Accent" presStyleLbl="bgShp" presStyleIdx="5" presStyleCnt="6"/>
      <dgm:spPr/>
    </dgm:pt>
    <dgm:pt modelId="{5B3A2C0B-E2A3-466B-9C76-465A92048AEB}" type="pres">
      <dgm:prSet presAssocID="{5E55D7A6-96C7-47A7-B5C5-6196672224F5}" presName="Child6" presStyleLbl="node1" presStyleIdx="5" presStyleCnt="6" custScaleX="1231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5118EB-6262-4580-BE10-93F9467A93DD}" srcId="{36AA3076-9593-4531-8C2D-D21BA079CD10}" destId="{EB83D245-6621-4AA9-AD2F-A043F5CEDDCE}" srcOrd="1" destOrd="0" parTransId="{C5B9FFF3-645F-4053-A5C9-ECD323C2DEF5}" sibTransId="{CD7E1C46-43FA-4745-9ED1-757285122F0D}"/>
    <dgm:cxn modelId="{B898784B-3C41-4C29-AA69-0B00D5946A74}" type="presOf" srcId="{0067B1E5-A4C3-41F6-8226-6CA8180696BE}" destId="{75327E55-C7DA-4BBA-94F4-B3A768FFD864}" srcOrd="0" destOrd="0" presId="urn:microsoft.com/office/officeart/2011/layout/HexagonRadial"/>
    <dgm:cxn modelId="{9941C217-1E6C-43D4-90DA-3E981CAC77E9}" srcId="{36AA3076-9593-4531-8C2D-D21BA079CD10}" destId="{7B2ADC40-73A7-4822-8DDB-328C912ED253}" srcOrd="0" destOrd="0" parTransId="{97A280CD-54AA-45F0-A518-059A23EB4ECF}" sibTransId="{89518371-77CA-4945-B456-95FA71121A4F}"/>
    <dgm:cxn modelId="{933D7764-3F92-4F54-B137-F843674597CC}" type="presOf" srcId="{83D00E17-15E9-428A-A49F-5EC74ED19AE8}" destId="{7E0C7430-76C7-4D1D-8E8C-0EBBCC367FC4}" srcOrd="0" destOrd="0" presId="urn:microsoft.com/office/officeart/2011/layout/HexagonRadial"/>
    <dgm:cxn modelId="{3552E3FF-A43C-40CF-98EA-36DF778DA9C8}" srcId="{7B2ADC40-73A7-4822-8DDB-328C912ED253}" destId="{5E55D7A6-96C7-47A7-B5C5-6196672224F5}" srcOrd="5" destOrd="0" parTransId="{AC186F46-816E-4F54-9A74-6DA712410FAE}" sibTransId="{A79B7CDD-73AC-4F4C-8DA0-16133589FC18}"/>
    <dgm:cxn modelId="{634E74A2-225A-482B-A2E3-A869E0FE40FD}" srcId="{7B2ADC40-73A7-4822-8DDB-328C912ED253}" destId="{21A3B356-8BE4-4533-B74F-10BA48650F92}" srcOrd="3" destOrd="0" parTransId="{4AC5579D-BAD7-43EC-875E-9FBAC3D49E37}" sibTransId="{99B3C113-45A2-4A97-AC07-22377BA7487A}"/>
    <dgm:cxn modelId="{B3CB16CA-0B13-4977-8D18-92EB9F26A1D4}" srcId="{7B2ADC40-73A7-4822-8DDB-328C912ED253}" destId="{0067B1E5-A4C3-41F6-8226-6CA8180696BE}" srcOrd="0" destOrd="0" parTransId="{D7743CCC-6B06-403D-A626-AA42A0DFD384}" sibTransId="{A2F913CC-6935-47AF-B8D2-B1FD502053D2}"/>
    <dgm:cxn modelId="{5F4E7A6C-95FA-4BC4-B4B5-73D84737F9F2}" type="presOf" srcId="{36AA3076-9593-4531-8C2D-D21BA079CD10}" destId="{DADCB209-23C7-4629-8F06-CA9C9AB0C79E}" srcOrd="0" destOrd="0" presId="urn:microsoft.com/office/officeart/2011/layout/HexagonRadial"/>
    <dgm:cxn modelId="{4D368B8E-013B-4453-86F5-36F6A0E6E65D}" type="presOf" srcId="{97B27CAC-F5F9-4F74-AB7F-58286DD5698C}" destId="{317CB559-F984-4720-9E9E-A0EB6DF60083}" srcOrd="0" destOrd="0" presId="urn:microsoft.com/office/officeart/2011/layout/HexagonRadial"/>
    <dgm:cxn modelId="{1711E757-00C4-4F0F-803C-9A3A9F35B957}" type="presOf" srcId="{5E55D7A6-96C7-47A7-B5C5-6196672224F5}" destId="{5B3A2C0B-E2A3-466B-9C76-465A92048AEB}" srcOrd="0" destOrd="0" presId="urn:microsoft.com/office/officeart/2011/layout/HexagonRadial"/>
    <dgm:cxn modelId="{4409A90C-7DCB-4183-8149-23515580C647}" type="presOf" srcId="{7B2ADC40-73A7-4822-8DDB-328C912ED253}" destId="{F6EC1F2B-9245-4AB7-9EF4-6D21F0E863CF}" srcOrd="0" destOrd="0" presId="urn:microsoft.com/office/officeart/2011/layout/HexagonRadial"/>
    <dgm:cxn modelId="{E4789E8C-028B-4B8B-9969-E8ACDB5A91C9}" type="presOf" srcId="{21A3B356-8BE4-4533-B74F-10BA48650F92}" destId="{39A12447-0192-4216-A4A3-B80518D48647}" srcOrd="0" destOrd="0" presId="urn:microsoft.com/office/officeart/2011/layout/HexagonRadial"/>
    <dgm:cxn modelId="{8C3217B2-151E-4475-AF64-DA54B63E0E95}" srcId="{7B2ADC40-73A7-4822-8DDB-328C912ED253}" destId="{97B27CAC-F5F9-4F74-AB7F-58286DD5698C}" srcOrd="1" destOrd="0" parTransId="{DE455AFB-C850-47D2-9504-24EB41CF7B9C}" sibTransId="{741E4ABE-8977-446A-8D00-D7F736BD90E2}"/>
    <dgm:cxn modelId="{4961A454-FFBB-452E-BED0-B5B1D049B10E}" srcId="{7B2ADC40-73A7-4822-8DDB-328C912ED253}" destId="{E163BF4F-2043-4670-8311-2A7BC5273098}" srcOrd="2" destOrd="0" parTransId="{81E7A6AB-B30B-4AFC-9B7B-62296557C4F0}" sibTransId="{5B2FB666-6E70-4266-BC71-EACEF346B8F8}"/>
    <dgm:cxn modelId="{559502FB-58AE-491D-927A-8E4C02E2F2AF}" srcId="{7B2ADC40-73A7-4822-8DDB-328C912ED253}" destId="{83D00E17-15E9-428A-A49F-5EC74ED19AE8}" srcOrd="4" destOrd="0" parTransId="{9FBA6036-D7DE-4C9D-B9CE-173A57F42516}" sibTransId="{6AE8050A-D734-4212-8F4C-07B48CD292A2}"/>
    <dgm:cxn modelId="{07825831-D54B-4312-8527-7F1D8702A1BC}" type="presOf" srcId="{E163BF4F-2043-4670-8311-2A7BC5273098}" destId="{88D12D93-B601-471A-9BB8-96B69DF9AED9}" srcOrd="0" destOrd="0" presId="urn:microsoft.com/office/officeart/2011/layout/HexagonRadial"/>
    <dgm:cxn modelId="{05D34898-91EC-4872-B96E-4D5F7BED762F}" srcId="{36AA3076-9593-4531-8C2D-D21BA079CD10}" destId="{4E6BF8DE-A935-4104-BC1D-6D952B1CB5F4}" srcOrd="2" destOrd="0" parTransId="{F5D1E79F-2D70-4DC4-AC21-0DB52F280BAA}" sibTransId="{09D267BF-3B1E-4F16-A79F-0A5C16A5E12C}"/>
    <dgm:cxn modelId="{550AC801-6AFB-46BE-B426-5EE718DB4B1B}" type="presParOf" srcId="{DADCB209-23C7-4629-8F06-CA9C9AB0C79E}" destId="{F6EC1F2B-9245-4AB7-9EF4-6D21F0E863CF}" srcOrd="0" destOrd="0" presId="urn:microsoft.com/office/officeart/2011/layout/HexagonRadial"/>
    <dgm:cxn modelId="{E6006AD4-E255-49C1-8C08-5D9D5A60857A}" type="presParOf" srcId="{DADCB209-23C7-4629-8F06-CA9C9AB0C79E}" destId="{AB86D7CE-78E0-41AD-9D46-53E303913658}" srcOrd="1" destOrd="0" presId="urn:microsoft.com/office/officeart/2011/layout/HexagonRadial"/>
    <dgm:cxn modelId="{5F3DDBD7-E915-423A-8E36-EDD5A948AA28}" type="presParOf" srcId="{AB86D7CE-78E0-41AD-9D46-53E303913658}" destId="{5DA420FE-DA94-43D1-9650-28E25EEB6ED5}" srcOrd="0" destOrd="0" presId="urn:microsoft.com/office/officeart/2011/layout/HexagonRadial"/>
    <dgm:cxn modelId="{E7907499-C832-4DDA-B7FD-FB53E5047309}" type="presParOf" srcId="{DADCB209-23C7-4629-8F06-CA9C9AB0C79E}" destId="{75327E55-C7DA-4BBA-94F4-B3A768FFD864}" srcOrd="2" destOrd="0" presId="urn:microsoft.com/office/officeart/2011/layout/HexagonRadial"/>
    <dgm:cxn modelId="{17EBDDB7-6648-43DF-B9D0-D68AD64DAAA9}" type="presParOf" srcId="{DADCB209-23C7-4629-8F06-CA9C9AB0C79E}" destId="{A30AEEFF-19CB-461E-B23E-196A6D76A202}" srcOrd="3" destOrd="0" presId="urn:microsoft.com/office/officeart/2011/layout/HexagonRadial"/>
    <dgm:cxn modelId="{D56E2529-36A5-4AFE-9DDC-65DA134087CF}" type="presParOf" srcId="{A30AEEFF-19CB-461E-B23E-196A6D76A202}" destId="{77E3CB3D-261D-42C7-9A7A-8B69EE3880C7}" srcOrd="0" destOrd="0" presId="urn:microsoft.com/office/officeart/2011/layout/HexagonRadial"/>
    <dgm:cxn modelId="{96159357-6C51-4EE1-9B11-70602C85FB53}" type="presParOf" srcId="{DADCB209-23C7-4629-8F06-CA9C9AB0C79E}" destId="{317CB559-F984-4720-9E9E-A0EB6DF60083}" srcOrd="4" destOrd="0" presId="urn:microsoft.com/office/officeart/2011/layout/HexagonRadial"/>
    <dgm:cxn modelId="{3FAE4728-8E07-4EDC-8AAE-8CF857D816A1}" type="presParOf" srcId="{DADCB209-23C7-4629-8F06-CA9C9AB0C79E}" destId="{ED656D31-96D0-4C31-A845-CC18F6D6549D}" srcOrd="5" destOrd="0" presId="urn:microsoft.com/office/officeart/2011/layout/HexagonRadial"/>
    <dgm:cxn modelId="{9068DE5B-23DF-41A8-9B7E-DCA7C81FF80C}" type="presParOf" srcId="{ED656D31-96D0-4C31-A845-CC18F6D6549D}" destId="{3A8B84FC-4207-4090-B37D-270DFAFF5D86}" srcOrd="0" destOrd="0" presId="urn:microsoft.com/office/officeart/2011/layout/HexagonRadial"/>
    <dgm:cxn modelId="{6207049D-65E4-4884-98E1-09A0D18A92D6}" type="presParOf" srcId="{DADCB209-23C7-4629-8F06-CA9C9AB0C79E}" destId="{88D12D93-B601-471A-9BB8-96B69DF9AED9}" srcOrd="6" destOrd="0" presId="urn:microsoft.com/office/officeart/2011/layout/HexagonRadial"/>
    <dgm:cxn modelId="{775703AB-CD12-4F2B-AA24-B9DFCF41163D}" type="presParOf" srcId="{DADCB209-23C7-4629-8F06-CA9C9AB0C79E}" destId="{FE04E39D-27CB-4255-92BB-44331E31FC74}" srcOrd="7" destOrd="0" presId="urn:microsoft.com/office/officeart/2011/layout/HexagonRadial"/>
    <dgm:cxn modelId="{8F53BCB2-6316-473D-851E-65B9E4A15ED1}" type="presParOf" srcId="{FE04E39D-27CB-4255-92BB-44331E31FC74}" destId="{CADD56A2-5683-4393-A15A-AE4F267165D8}" srcOrd="0" destOrd="0" presId="urn:microsoft.com/office/officeart/2011/layout/HexagonRadial"/>
    <dgm:cxn modelId="{56BCB4F2-0D23-4348-860B-6820F495AF5D}" type="presParOf" srcId="{DADCB209-23C7-4629-8F06-CA9C9AB0C79E}" destId="{39A12447-0192-4216-A4A3-B80518D48647}" srcOrd="8" destOrd="0" presId="urn:microsoft.com/office/officeart/2011/layout/HexagonRadial"/>
    <dgm:cxn modelId="{DDE29DC5-90EA-46D1-9283-50B494D9B72A}" type="presParOf" srcId="{DADCB209-23C7-4629-8F06-CA9C9AB0C79E}" destId="{473436A8-44E1-4D98-9CB9-8BA8145E005E}" srcOrd="9" destOrd="0" presId="urn:microsoft.com/office/officeart/2011/layout/HexagonRadial"/>
    <dgm:cxn modelId="{C8B371E9-CB67-4143-8A5C-97E5EF35DE87}" type="presParOf" srcId="{473436A8-44E1-4D98-9CB9-8BA8145E005E}" destId="{54FD77BE-D050-49F5-822C-14D7332CBC54}" srcOrd="0" destOrd="0" presId="urn:microsoft.com/office/officeart/2011/layout/HexagonRadial"/>
    <dgm:cxn modelId="{961FBA1D-95AC-4261-AF98-F816310A8E5E}" type="presParOf" srcId="{DADCB209-23C7-4629-8F06-CA9C9AB0C79E}" destId="{7E0C7430-76C7-4D1D-8E8C-0EBBCC367FC4}" srcOrd="10" destOrd="0" presId="urn:microsoft.com/office/officeart/2011/layout/HexagonRadial"/>
    <dgm:cxn modelId="{83B50BD4-6F8E-4C26-9A30-0ADD62CC5E38}" type="presParOf" srcId="{DADCB209-23C7-4629-8F06-CA9C9AB0C79E}" destId="{80712700-B88F-4AC7-BB1A-EFFF4445FC7B}" srcOrd="11" destOrd="0" presId="urn:microsoft.com/office/officeart/2011/layout/HexagonRadial"/>
    <dgm:cxn modelId="{39D4B3DB-4ED0-4D1A-8C5A-06FAFBDAA548}" type="presParOf" srcId="{80712700-B88F-4AC7-BB1A-EFFF4445FC7B}" destId="{0F06B1D3-F368-4C48-97E0-DC59A892A930}" srcOrd="0" destOrd="0" presId="urn:microsoft.com/office/officeart/2011/layout/HexagonRadial"/>
    <dgm:cxn modelId="{2E56B4AC-A063-4965-9805-59C7A9B88811}" type="presParOf" srcId="{DADCB209-23C7-4629-8F06-CA9C9AB0C79E}" destId="{5B3A2C0B-E2A3-466B-9C76-465A92048AEB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5AB59F-9558-431C-814D-7F56941B724E}" type="doc">
      <dgm:prSet loTypeId="urn:microsoft.com/office/officeart/2005/8/layout/hList6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FB0EA11-B048-4746-B9B5-769BD727E00E}">
      <dgm:prSet phldrT="[Text]" custT="1"/>
      <dgm:spPr/>
      <dgm:t>
        <a:bodyPr/>
        <a:lstStyle/>
        <a:p>
          <a:pPr algn="l"/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Housing partnerships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96AE07-9947-4CC2-8C54-63C4197646CB}">
      <dgm:prSet phldrT="[Text]" custT="1"/>
      <dgm:spPr/>
      <dgm:t>
        <a:bodyPr/>
        <a:lstStyle/>
        <a:p>
          <a:r>
            <a:rPr lang="en-US" sz="2100" b="1" smtClean="0">
              <a:latin typeface="Arial" panose="020B0604020202020204" pitchFamily="34" charset="0"/>
              <a:cs typeface="Arial" panose="020B0604020202020204" pitchFamily="34" charset="0"/>
            </a:rPr>
            <a:t>Address Social Determinants</a:t>
          </a:r>
          <a:endParaRPr lang="en-US" sz="21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088421-662A-436B-AE88-730DEFFD1F52}" type="sibTrans" cxnId="{28D66B79-2CF9-4596-A052-43226158F8C2}">
      <dgm:prSet/>
      <dgm:spPr/>
      <dgm:t>
        <a:bodyPr/>
        <a:lstStyle/>
        <a:p>
          <a:endParaRPr lang="en-US"/>
        </a:p>
      </dgm:t>
    </dgm:pt>
    <dgm:pt modelId="{983E9259-6DA1-450F-A56F-71240D214552}" type="parTrans" cxnId="{28D66B79-2CF9-4596-A052-43226158F8C2}">
      <dgm:prSet/>
      <dgm:spPr/>
      <dgm:t>
        <a:bodyPr/>
        <a:lstStyle/>
        <a:p>
          <a:endParaRPr lang="en-US"/>
        </a:p>
      </dgm:t>
    </dgm:pt>
    <dgm:pt modelId="{21CB5781-5594-4EF5-81DE-88B9CF293A40}" type="sibTrans" cxnId="{202E8877-979E-45EC-B0D3-E3A882B41E6B}">
      <dgm:prSet/>
      <dgm:spPr/>
      <dgm:t>
        <a:bodyPr/>
        <a:lstStyle/>
        <a:p>
          <a:endParaRPr lang="en-US"/>
        </a:p>
      </dgm:t>
    </dgm:pt>
    <dgm:pt modelId="{C9594C3F-659F-4210-8C62-D41C25CB26D3}" type="parTrans" cxnId="{202E8877-979E-45EC-B0D3-E3A882B41E6B}">
      <dgm:prSet/>
      <dgm:spPr/>
      <dgm:t>
        <a:bodyPr/>
        <a:lstStyle/>
        <a:p>
          <a:endParaRPr lang="en-US"/>
        </a:p>
      </dgm:t>
    </dgm:pt>
    <dgm:pt modelId="{6143A07D-1CF1-4C8A-90F6-C2056F5AEA00}">
      <dgm:prSet phldrT="[Text]" custT="1"/>
      <dgm:spPr/>
      <dgm:t>
        <a:bodyPr/>
        <a:lstStyle/>
        <a:p>
          <a:pPr algn="l"/>
          <a:r>
            <a:rPr lang="en-US" sz="1500" smtClean="0">
              <a:latin typeface="Arial" panose="020B0604020202020204" pitchFamily="34" charset="0"/>
              <a:cs typeface="Arial" panose="020B0604020202020204" pitchFamily="34" charset="0"/>
            </a:rPr>
            <a:t>Represent diversity of participants</a:t>
          </a:r>
          <a:endParaRPr lang="en-US" sz="1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9CA2AF-84EF-4208-B979-19ECDAEEF7AF}">
      <dgm:prSet phldrT="[Text]" custT="1"/>
      <dgm:spPr/>
      <dgm:t>
        <a:bodyPr/>
        <a:lstStyle/>
        <a:p>
          <a:pPr algn="l"/>
          <a:r>
            <a:rPr lang="en-US" sz="1500" dirty="0" smtClean="0">
              <a:latin typeface="Arial" panose="020B0604020202020204" pitchFamily="34" charset="0"/>
              <a:cs typeface="Arial" panose="020B0604020202020204" pitchFamily="34" charset="0"/>
            </a:rPr>
            <a:t>Performance &amp; value</a:t>
          </a:r>
          <a:endParaRPr lang="en-US" sz="1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679C0A-0DFE-409B-BE5E-9A42A205EB03}">
      <dgm:prSet phldrT="[Text]" custT="1"/>
      <dgm:spPr/>
      <dgm:t>
        <a:bodyPr/>
        <a:lstStyle/>
        <a:p>
          <a:pPr algn="l"/>
          <a:r>
            <a:rPr lang="en-US" sz="1500" smtClean="0">
              <a:latin typeface="Arial" panose="020B0604020202020204" pitchFamily="34" charset="0"/>
              <a:cs typeface="Arial" panose="020B0604020202020204" pitchFamily="34" charset="0"/>
            </a:rPr>
            <a:t>Partners:</a:t>
          </a:r>
          <a:endParaRPr lang="en-US" sz="1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90A953-A2F4-4111-94EF-51012BD9908B}" type="sibTrans" cxnId="{E59D8A13-E4BF-4121-A1D2-3EB18E9E1296}">
      <dgm:prSet/>
      <dgm:spPr/>
      <dgm:t>
        <a:bodyPr/>
        <a:lstStyle/>
        <a:p>
          <a:endParaRPr lang="en-US"/>
        </a:p>
      </dgm:t>
    </dgm:pt>
    <dgm:pt modelId="{EE6A8DF4-C6C5-4E02-845D-0C021537EAE6}" type="parTrans" cxnId="{E59D8A13-E4BF-4121-A1D2-3EB18E9E1296}">
      <dgm:prSet/>
      <dgm:spPr/>
      <dgm:t>
        <a:bodyPr/>
        <a:lstStyle/>
        <a:p>
          <a:endParaRPr lang="en-US"/>
        </a:p>
      </dgm:t>
    </dgm:pt>
    <dgm:pt modelId="{0644DED4-80A6-4BE8-8B63-663AF93A51B6}" type="sibTrans" cxnId="{62F1B168-76CF-44BC-8464-1140B3246D08}">
      <dgm:prSet/>
      <dgm:spPr/>
      <dgm:t>
        <a:bodyPr/>
        <a:lstStyle/>
        <a:p>
          <a:endParaRPr lang="en-US"/>
        </a:p>
      </dgm:t>
    </dgm:pt>
    <dgm:pt modelId="{11D4D49C-29A5-4976-A293-CDA7706BDC12}" type="parTrans" cxnId="{62F1B168-76CF-44BC-8464-1140B3246D08}">
      <dgm:prSet/>
      <dgm:spPr/>
      <dgm:t>
        <a:bodyPr/>
        <a:lstStyle/>
        <a:p>
          <a:endParaRPr lang="en-US"/>
        </a:p>
      </dgm:t>
    </dgm:pt>
    <dgm:pt modelId="{504D5B48-FC3B-46EA-9CF5-8A0A712790A1}">
      <dgm:prSet phldrT="[Text]" custT="1"/>
      <dgm:spPr/>
      <dgm:t>
        <a:bodyPr/>
        <a:lstStyle/>
        <a:p>
          <a:pPr algn="l"/>
          <a:r>
            <a:rPr lang="en-US" sz="1500" smtClean="0">
              <a:latin typeface="Arial" panose="020B0604020202020204" pitchFamily="34" charset="0"/>
              <a:cs typeface="Arial" panose="020B0604020202020204" pitchFamily="34" charset="0"/>
            </a:rPr>
            <a:t>Integrated  care model &amp; Informatics                  </a:t>
          </a:r>
          <a:endParaRPr lang="en-US" sz="1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09D30F-019A-4C4B-89F6-29307ABDE55D}">
      <dgm:prSet phldrT="[Text]" custT="1"/>
      <dgm:spPr/>
      <dgm:t>
        <a:bodyPr/>
        <a:lstStyle/>
        <a:p>
          <a:r>
            <a:rPr lang="en-US" sz="2100" b="1" smtClean="0">
              <a:latin typeface="Arial" panose="020B0604020202020204" pitchFamily="34" charset="0"/>
              <a:cs typeface="Arial" panose="020B0604020202020204" pitchFamily="34" charset="0"/>
            </a:rPr>
            <a:t>Coordinate Service Needs With Partners &amp; UPMC Core Team</a:t>
          </a:r>
          <a:endParaRPr lang="en-US" sz="21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DFBFC8-7465-4E7C-BFA2-BDB0495B3CF9}" type="sibTrans" cxnId="{3EFE77E7-38FE-4192-885B-1ABA4BADF30C}">
      <dgm:prSet/>
      <dgm:spPr/>
      <dgm:t>
        <a:bodyPr/>
        <a:lstStyle/>
        <a:p>
          <a:endParaRPr lang="en-US"/>
        </a:p>
      </dgm:t>
    </dgm:pt>
    <dgm:pt modelId="{89408F48-2C24-4DE7-9129-C975E92C7EF3}" type="parTrans" cxnId="{3EFE77E7-38FE-4192-885B-1ABA4BADF30C}">
      <dgm:prSet/>
      <dgm:spPr/>
      <dgm:t>
        <a:bodyPr/>
        <a:lstStyle/>
        <a:p>
          <a:endParaRPr lang="en-US"/>
        </a:p>
      </dgm:t>
    </dgm:pt>
    <dgm:pt modelId="{0C6A0669-7AF7-4050-9B80-A607C8A642C3}" type="sibTrans" cxnId="{13679C60-560E-41A5-8AEC-D9E204E56D7D}">
      <dgm:prSet/>
      <dgm:spPr/>
      <dgm:t>
        <a:bodyPr/>
        <a:lstStyle/>
        <a:p>
          <a:endParaRPr lang="en-US"/>
        </a:p>
      </dgm:t>
    </dgm:pt>
    <dgm:pt modelId="{FA78E0C6-1FC0-45E7-B516-DD40E5711FD0}" type="parTrans" cxnId="{13679C60-560E-41A5-8AEC-D9E204E56D7D}">
      <dgm:prSet/>
      <dgm:spPr/>
      <dgm:t>
        <a:bodyPr/>
        <a:lstStyle/>
        <a:p>
          <a:endParaRPr lang="en-US"/>
        </a:p>
      </dgm:t>
    </dgm:pt>
    <dgm:pt modelId="{66B398FE-B5E5-4CB0-924A-F71E9D48E1BD}" type="sibTrans" cxnId="{32512907-3143-4509-93CC-6C12CCB594BF}">
      <dgm:prSet/>
      <dgm:spPr/>
      <dgm:t>
        <a:bodyPr/>
        <a:lstStyle/>
        <a:p>
          <a:endParaRPr lang="en-US"/>
        </a:p>
      </dgm:t>
    </dgm:pt>
    <dgm:pt modelId="{5302B755-498B-445B-B781-9DF3B5B7ABD4}" type="parTrans" cxnId="{32512907-3143-4509-93CC-6C12CCB594BF}">
      <dgm:prSet/>
      <dgm:spPr/>
      <dgm:t>
        <a:bodyPr/>
        <a:lstStyle/>
        <a:p>
          <a:endParaRPr lang="en-US"/>
        </a:p>
      </dgm:t>
    </dgm:pt>
    <dgm:pt modelId="{64BBF150-3BBA-44EC-87DB-0B2F340941D7}">
      <dgm:prSet phldrT="[Text]" custT="1"/>
      <dgm:spPr/>
      <dgm:t>
        <a:bodyPr/>
        <a:lstStyle/>
        <a:p>
          <a:pPr algn="l"/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Integrated delivery &amp; financing offers  innovation in value-based care 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D1E163-E089-495C-908C-58D727DEF475}">
      <dgm:prSet phldrT="[Text]" custT="1"/>
      <dgm:spPr/>
      <dgm:t>
        <a:bodyPr/>
        <a:lstStyle/>
        <a:p>
          <a:pPr algn="l"/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SNP breath and depth of expertise enables integration of long-term support 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FD1F3D-CCB4-4D85-B836-3B0DB166A43C}">
      <dgm:prSet phldrT="[Text]" custT="1"/>
      <dgm:spPr/>
      <dgm:t>
        <a:bodyPr/>
        <a:lstStyle/>
        <a:p>
          <a:pPr algn="l"/>
          <a:r>
            <a:rPr lang="en-US" sz="1600" smtClean="0">
              <a:latin typeface="Arial" panose="020B0604020202020204" pitchFamily="34" charset="0"/>
              <a:cs typeface="Arial" panose="020B0604020202020204" pitchFamily="34" charset="0"/>
            </a:rPr>
            <a:t>As a PA-based plan, we see DHS existing service coordination networks &amp; experiences are assets &amp; opportunities 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0EC6F2-D87B-48B4-96C3-AB53DD5A9EE7}">
      <dgm:prSet phldrT="[Text]" custT="1"/>
      <dgm:spPr/>
      <dgm:t>
        <a:bodyPr/>
        <a:lstStyle/>
        <a:p>
          <a:r>
            <a:rPr lang="en-US" sz="2100" b="1" smtClean="0">
              <a:latin typeface="Arial" panose="020B0604020202020204" pitchFamily="34" charset="0"/>
              <a:cs typeface="Arial" panose="020B0604020202020204" pitchFamily="34" charset="0"/>
            </a:rPr>
            <a:t>Leverage Expertise</a:t>
          </a:r>
          <a:endParaRPr lang="en-US" sz="21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7D14F0-99E3-4467-8D7C-1A7D12B4D6B5}" type="sibTrans" cxnId="{BA6AB631-282D-48CC-BE22-09F6EA17C1BA}">
      <dgm:prSet/>
      <dgm:spPr/>
      <dgm:t>
        <a:bodyPr/>
        <a:lstStyle/>
        <a:p>
          <a:endParaRPr lang="en-US"/>
        </a:p>
      </dgm:t>
    </dgm:pt>
    <dgm:pt modelId="{FD1A5D51-128C-490C-A4BD-142164BCB1A7}" type="parTrans" cxnId="{BA6AB631-282D-48CC-BE22-09F6EA17C1BA}">
      <dgm:prSet/>
      <dgm:spPr/>
      <dgm:t>
        <a:bodyPr/>
        <a:lstStyle/>
        <a:p>
          <a:endParaRPr lang="en-US"/>
        </a:p>
      </dgm:t>
    </dgm:pt>
    <dgm:pt modelId="{FA3CFDB7-46D4-4179-ACE8-09833628E5C7}" type="sibTrans" cxnId="{B2C5000B-A450-422A-B2CC-7DD6D64C069A}">
      <dgm:prSet/>
      <dgm:spPr/>
      <dgm:t>
        <a:bodyPr/>
        <a:lstStyle/>
        <a:p>
          <a:endParaRPr lang="en-US"/>
        </a:p>
      </dgm:t>
    </dgm:pt>
    <dgm:pt modelId="{830E18AD-698E-4D55-9C35-80F798B8CFA1}" type="parTrans" cxnId="{B2C5000B-A450-422A-B2CC-7DD6D64C069A}">
      <dgm:prSet/>
      <dgm:spPr/>
      <dgm:t>
        <a:bodyPr/>
        <a:lstStyle/>
        <a:p>
          <a:endParaRPr lang="en-US"/>
        </a:p>
      </dgm:t>
    </dgm:pt>
    <dgm:pt modelId="{8A759B5A-2A2D-4779-9913-65BCC6DCF191}" type="sibTrans" cxnId="{147085B4-A4A0-4A53-AD69-19C187B01431}">
      <dgm:prSet/>
      <dgm:spPr/>
      <dgm:t>
        <a:bodyPr/>
        <a:lstStyle/>
        <a:p>
          <a:endParaRPr lang="en-US"/>
        </a:p>
      </dgm:t>
    </dgm:pt>
    <dgm:pt modelId="{5F19FB62-5B65-4F76-B1F3-2B63DB6D9460}" type="parTrans" cxnId="{147085B4-A4A0-4A53-AD69-19C187B01431}">
      <dgm:prSet/>
      <dgm:spPr/>
      <dgm:t>
        <a:bodyPr/>
        <a:lstStyle/>
        <a:p>
          <a:endParaRPr lang="en-US"/>
        </a:p>
      </dgm:t>
    </dgm:pt>
    <dgm:pt modelId="{11E2869E-4439-4EEE-B493-74BC4A6E3178}" type="sibTrans" cxnId="{F2CC144E-6729-4A1F-9722-AABC166C99E3}">
      <dgm:prSet/>
      <dgm:spPr/>
      <dgm:t>
        <a:bodyPr/>
        <a:lstStyle/>
        <a:p>
          <a:endParaRPr lang="en-US"/>
        </a:p>
      </dgm:t>
    </dgm:pt>
    <dgm:pt modelId="{6841453E-4526-43F7-8E48-461CDBE2C9E3}" type="parTrans" cxnId="{F2CC144E-6729-4A1F-9722-AABC166C99E3}">
      <dgm:prSet/>
      <dgm:spPr/>
      <dgm:t>
        <a:bodyPr/>
        <a:lstStyle/>
        <a:p>
          <a:endParaRPr lang="en-US"/>
        </a:p>
      </dgm:t>
    </dgm:pt>
    <dgm:pt modelId="{1CC9A994-8C15-4098-A812-805A8918410A}">
      <dgm:prSet phldrT="[Text]" custT="1"/>
      <dgm:spPr/>
      <dgm:t>
        <a:bodyPr/>
        <a:lstStyle/>
        <a:p>
          <a:pPr algn="l"/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Unpaid caregiver support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7BC941-8D6C-4189-AD6A-3DE69F3B41CE}" type="parTrans" cxnId="{DD7E0D00-BB47-42E1-8CD7-7DBEC1A76612}">
      <dgm:prSet/>
      <dgm:spPr/>
      <dgm:t>
        <a:bodyPr/>
        <a:lstStyle/>
        <a:p>
          <a:endParaRPr lang="en-US"/>
        </a:p>
      </dgm:t>
    </dgm:pt>
    <dgm:pt modelId="{29379220-AA98-447C-BB36-ADED0271F1C8}" type="sibTrans" cxnId="{DD7E0D00-BB47-42E1-8CD7-7DBEC1A76612}">
      <dgm:prSet/>
      <dgm:spPr/>
      <dgm:t>
        <a:bodyPr/>
        <a:lstStyle/>
        <a:p>
          <a:endParaRPr lang="en-US"/>
        </a:p>
      </dgm:t>
    </dgm:pt>
    <dgm:pt modelId="{3E59261E-F403-4A1E-8C29-AD55A9CF7243}">
      <dgm:prSet phldrT="[Text]" custT="1"/>
      <dgm:spPr/>
      <dgm:t>
        <a:bodyPr/>
        <a:lstStyle/>
        <a:p>
          <a:pPr algn="l"/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FEFA6A-7942-48AF-9054-3BB3F7233356}" type="parTrans" cxnId="{15A1A7D1-69B8-4E63-9D6B-D044AC46857C}">
      <dgm:prSet/>
      <dgm:spPr/>
      <dgm:t>
        <a:bodyPr/>
        <a:lstStyle/>
        <a:p>
          <a:endParaRPr lang="en-US"/>
        </a:p>
      </dgm:t>
    </dgm:pt>
    <dgm:pt modelId="{4EB1E36D-2212-4780-9852-4B79C10B6F8E}" type="sibTrans" cxnId="{15A1A7D1-69B8-4E63-9D6B-D044AC46857C}">
      <dgm:prSet/>
      <dgm:spPr/>
      <dgm:t>
        <a:bodyPr/>
        <a:lstStyle/>
        <a:p>
          <a:endParaRPr lang="en-US"/>
        </a:p>
      </dgm:t>
    </dgm:pt>
    <dgm:pt modelId="{FEEF28F9-9653-4B17-8A9F-7D3D47FDBC97}">
      <dgm:prSet phldrT="[Text]" custT="1"/>
      <dgm:spPr/>
      <dgm:t>
        <a:bodyPr/>
        <a:lstStyle/>
        <a:p>
          <a:pPr algn="l"/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Connect participants with existing community resources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FE8C08-4F6B-4AD9-A364-1C9B0FC3B878}" type="parTrans" cxnId="{1A0D3ADB-CAD6-4B93-829D-458C5F510C28}">
      <dgm:prSet/>
      <dgm:spPr/>
      <dgm:t>
        <a:bodyPr/>
        <a:lstStyle/>
        <a:p>
          <a:endParaRPr lang="en-US"/>
        </a:p>
      </dgm:t>
    </dgm:pt>
    <dgm:pt modelId="{55E412A7-45DD-46E7-93E1-C45B9B66F207}" type="sibTrans" cxnId="{1A0D3ADB-CAD6-4B93-829D-458C5F510C28}">
      <dgm:prSet/>
      <dgm:spPr/>
      <dgm:t>
        <a:bodyPr/>
        <a:lstStyle/>
        <a:p>
          <a:endParaRPr lang="en-US"/>
        </a:p>
      </dgm:t>
    </dgm:pt>
    <dgm:pt modelId="{1A7DFA9C-CB3D-4643-B7D7-4F63E7BD6AC1}">
      <dgm:prSet phldrT="[Text]" custT="1"/>
      <dgm:spPr/>
      <dgm:t>
        <a:bodyPr/>
        <a:lstStyle/>
        <a:p>
          <a:pPr algn="l"/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2F0990-2CCB-4DB7-A12E-1316EEE29BB1}" type="parTrans" cxnId="{EEF3E77F-CD36-4C19-8968-AAD8750C88A1}">
      <dgm:prSet/>
      <dgm:spPr/>
      <dgm:t>
        <a:bodyPr/>
        <a:lstStyle/>
        <a:p>
          <a:endParaRPr lang="en-US"/>
        </a:p>
      </dgm:t>
    </dgm:pt>
    <dgm:pt modelId="{96C3FE01-75E2-4030-9B7C-C543A29C9FC1}" type="sibTrans" cxnId="{EEF3E77F-CD36-4C19-8968-AAD8750C88A1}">
      <dgm:prSet/>
      <dgm:spPr/>
      <dgm:t>
        <a:bodyPr/>
        <a:lstStyle/>
        <a:p>
          <a:endParaRPr lang="en-US"/>
        </a:p>
      </dgm:t>
    </dgm:pt>
    <dgm:pt modelId="{A37DC30D-CAE0-4885-B518-B0643305366A}" type="pres">
      <dgm:prSet presAssocID="{285AB59F-9558-431C-814D-7F56941B724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016340-C58C-4ACF-A81F-59479A9D6473}" type="pres">
      <dgm:prSet presAssocID="{2A0EC6F2-D87B-48B4-96C3-AB53DD5A9EE7}" presName="node" presStyleLbl="node1" presStyleIdx="0" presStyleCnt="3" custScaleX="18273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733158-1EA0-4A11-9462-80004BD9B61C}" type="pres">
      <dgm:prSet presAssocID="{247D14F0-99E3-4467-8D7C-1A7D12B4D6B5}" presName="sibTrans" presStyleCnt="0"/>
      <dgm:spPr/>
      <dgm:t>
        <a:bodyPr/>
        <a:lstStyle/>
        <a:p>
          <a:endParaRPr lang="en-US"/>
        </a:p>
      </dgm:t>
    </dgm:pt>
    <dgm:pt modelId="{5F418AED-2012-4A50-98EB-241D1B2E4B1A}" type="pres">
      <dgm:prSet presAssocID="{6009D30F-019A-4C4B-89F6-29307ABDE55D}" presName="node" presStyleLbl="node1" presStyleIdx="1" presStyleCnt="3" custScaleX="1622822" custScale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D7BADE-F2AA-4C11-BE29-7B7DC5D16E3E}" type="pres">
      <dgm:prSet presAssocID="{12DFBFC8-7465-4E7C-BFA2-BDB0495B3CF9}" presName="sibTrans" presStyleCnt="0"/>
      <dgm:spPr/>
      <dgm:t>
        <a:bodyPr/>
        <a:lstStyle/>
        <a:p>
          <a:endParaRPr lang="en-US"/>
        </a:p>
      </dgm:t>
    </dgm:pt>
    <dgm:pt modelId="{33F08CA3-A6A5-40BC-867B-A816E95C1D7C}" type="pres">
      <dgm:prSet presAssocID="{A796AE07-9947-4CC2-8C54-63C4197646CB}" presName="node" presStyleLbl="node1" presStyleIdx="2" presStyleCnt="3" custScaleX="1768108" custScaleY="96113" custLinFactNeighborX="67582" custLinFactNeighborY="-9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6E6E5F-5924-4F4D-9690-C2E809C35B5B}" type="presOf" srcId="{64BBF150-3BBA-44EC-87DB-0B2F340941D7}" destId="{2D016340-C58C-4ACF-A81F-59479A9D6473}" srcOrd="0" destOrd="3" presId="urn:microsoft.com/office/officeart/2005/8/layout/hList6"/>
    <dgm:cxn modelId="{E59D8A13-E4BF-4121-A1D2-3EB18E9E1296}" srcId="{5A679C0A-0DFE-409B-BE5E-9A42A205EB03}" destId="{6143A07D-1CF1-4C8A-90F6-C2056F5AEA00}" srcOrd="1" destOrd="0" parTransId="{EE6A8DF4-C6C5-4E02-845D-0C021537EAE6}" sibTransId="{ED90A953-A2F4-4111-94EF-51012BD9908B}"/>
    <dgm:cxn modelId="{5B389E68-3731-4930-8131-8087109E15B1}" type="presOf" srcId="{6009D30F-019A-4C4B-89F6-29307ABDE55D}" destId="{5F418AED-2012-4A50-98EB-241D1B2E4B1A}" srcOrd="0" destOrd="0" presId="urn:microsoft.com/office/officeart/2005/8/layout/hList6"/>
    <dgm:cxn modelId="{CEAF2725-EE27-439A-8C71-B28F4283A433}" type="presOf" srcId="{504D5B48-FC3B-46EA-9CF5-8A0A712790A1}" destId="{5F418AED-2012-4A50-98EB-241D1B2E4B1A}" srcOrd="0" destOrd="1" presId="urn:microsoft.com/office/officeart/2005/8/layout/hList6"/>
    <dgm:cxn modelId="{759A356F-93C0-4829-8FCA-65B240FD6AD0}" type="presOf" srcId="{285AB59F-9558-431C-814D-7F56941B724E}" destId="{A37DC30D-CAE0-4885-B518-B0643305366A}" srcOrd="0" destOrd="0" presId="urn:microsoft.com/office/officeart/2005/8/layout/hList6"/>
    <dgm:cxn modelId="{F2834D8E-A094-4005-BAC0-3596736C3004}" type="presOf" srcId="{3BFD1F3D-CCB4-4D85-B836-3B0DB166A43C}" destId="{2D016340-C58C-4ACF-A81F-59479A9D6473}" srcOrd="0" destOrd="1" presId="urn:microsoft.com/office/officeart/2005/8/layout/hList6"/>
    <dgm:cxn modelId="{BAA2DDBA-F310-4059-A271-0C978F192A61}" type="presOf" srcId="{5A679C0A-0DFE-409B-BE5E-9A42A205EB03}" destId="{5F418AED-2012-4A50-98EB-241D1B2E4B1A}" srcOrd="0" destOrd="2" presId="urn:microsoft.com/office/officeart/2005/8/layout/hList6"/>
    <dgm:cxn modelId="{241A36FE-513C-4555-8ADB-3D58DCB1AE20}" type="presOf" srcId="{0D9CA2AF-84EF-4208-B979-19ECDAEEF7AF}" destId="{5F418AED-2012-4A50-98EB-241D1B2E4B1A}" srcOrd="0" destOrd="3" presId="urn:microsoft.com/office/officeart/2005/8/layout/hList6"/>
    <dgm:cxn modelId="{F2CC144E-6729-4A1F-9722-AABC166C99E3}" srcId="{2A0EC6F2-D87B-48B4-96C3-AB53DD5A9EE7}" destId="{3BFD1F3D-CCB4-4D85-B836-3B0DB166A43C}" srcOrd="0" destOrd="0" parTransId="{6841453E-4526-43F7-8E48-461CDBE2C9E3}" sibTransId="{11E2869E-4439-4EEE-B493-74BC4A6E3178}"/>
    <dgm:cxn modelId="{32512907-3143-4509-93CC-6C12CCB594BF}" srcId="{6009D30F-019A-4C4B-89F6-29307ABDE55D}" destId="{504D5B48-FC3B-46EA-9CF5-8A0A712790A1}" srcOrd="0" destOrd="0" parTransId="{5302B755-498B-445B-B781-9DF3B5B7ABD4}" sibTransId="{66B398FE-B5E5-4CB0-924A-F71E9D48E1BD}"/>
    <dgm:cxn modelId="{62F1B168-76CF-44BC-8464-1140B3246D08}" srcId="{5A679C0A-0DFE-409B-BE5E-9A42A205EB03}" destId="{0D9CA2AF-84EF-4208-B979-19ECDAEEF7AF}" srcOrd="0" destOrd="0" parTransId="{11D4D49C-29A5-4976-A293-CDA7706BDC12}" sibTransId="{0644DED4-80A6-4BE8-8B63-663AF93A51B6}"/>
    <dgm:cxn modelId="{FFAC50EB-2309-4E9E-9824-BBAE586B3422}" type="presOf" srcId="{A796AE07-9947-4CC2-8C54-63C4197646CB}" destId="{33F08CA3-A6A5-40BC-867B-A816E95C1D7C}" srcOrd="0" destOrd="0" presId="urn:microsoft.com/office/officeart/2005/8/layout/hList6"/>
    <dgm:cxn modelId="{202E8877-979E-45EC-B0D3-E3A882B41E6B}" srcId="{A796AE07-9947-4CC2-8C54-63C4197646CB}" destId="{DFB0EA11-B048-4746-B9B5-769BD727E00E}" srcOrd="0" destOrd="0" parTransId="{C9594C3F-659F-4210-8C62-D41C25CB26D3}" sibTransId="{21CB5781-5594-4EF5-81DE-88B9CF293A40}"/>
    <dgm:cxn modelId="{64C575F2-3167-4620-B0FC-5297A5142EEB}" type="presOf" srcId="{2A0EC6F2-D87B-48B4-96C3-AB53DD5A9EE7}" destId="{2D016340-C58C-4ACF-A81F-59479A9D6473}" srcOrd="0" destOrd="0" presId="urn:microsoft.com/office/officeart/2005/8/layout/hList6"/>
    <dgm:cxn modelId="{BE581A58-3553-404A-BB08-C071F3E8CD18}" type="presOf" srcId="{DFB0EA11-B048-4746-B9B5-769BD727E00E}" destId="{33F08CA3-A6A5-40BC-867B-A816E95C1D7C}" srcOrd="0" destOrd="1" presId="urn:microsoft.com/office/officeart/2005/8/layout/hList6"/>
    <dgm:cxn modelId="{13679C60-560E-41A5-8AEC-D9E204E56D7D}" srcId="{6009D30F-019A-4C4B-89F6-29307ABDE55D}" destId="{5A679C0A-0DFE-409B-BE5E-9A42A205EB03}" srcOrd="1" destOrd="0" parTransId="{FA78E0C6-1FC0-45E7-B516-DD40E5711FD0}" sibTransId="{0C6A0669-7AF7-4050-9B80-A607C8A642C3}"/>
    <dgm:cxn modelId="{ED1CE904-AE66-4B85-89E7-F28B11B30573}" type="presOf" srcId="{FEEF28F9-9653-4B17-8A9F-7D3D47FDBC97}" destId="{33F08CA3-A6A5-40BC-867B-A816E95C1D7C}" srcOrd="0" destOrd="3" presId="urn:microsoft.com/office/officeart/2005/8/layout/hList6"/>
    <dgm:cxn modelId="{386A96E1-BDD2-40FA-88D1-FF8C412E5E97}" type="presOf" srcId="{1A7DFA9C-CB3D-4643-B7D7-4F63E7BD6AC1}" destId="{33F08CA3-A6A5-40BC-867B-A816E95C1D7C}" srcOrd="0" destOrd="4" presId="urn:microsoft.com/office/officeart/2005/8/layout/hList6"/>
    <dgm:cxn modelId="{1A0D3ADB-CAD6-4B93-829D-458C5F510C28}" srcId="{A796AE07-9947-4CC2-8C54-63C4197646CB}" destId="{FEEF28F9-9653-4B17-8A9F-7D3D47FDBC97}" srcOrd="2" destOrd="0" parTransId="{95FE8C08-4F6B-4AD9-A364-1C9B0FC3B878}" sibTransId="{55E412A7-45DD-46E7-93E1-C45B9B66F207}"/>
    <dgm:cxn modelId="{3EFE77E7-38FE-4192-885B-1ABA4BADF30C}" srcId="{285AB59F-9558-431C-814D-7F56941B724E}" destId="{6009D30F-019A-4C4B-89F6-29307ABDE55D}" srcOrd="1" destOrd="0" parTransId="{89408F48-2C24-4DE7-9129-C975E92C7EF3}" sibTransId="{12DFBFC8-7465-4E7C-BFA2-BDB0495B3CF9}"/>
    <dgm:cxn modelId="{DD7E0D00-BB47-42E1-8CD7-7DBEC1A76612}" srcId="{A796AE07-9947-4CC2-8C54-63C4197646CB}" destId="{1CC9A994-8C15-4098-A812-805A8918410A}" srcOrd="1" destOrd="0" parTransId="{EA7BC941-8D6C-4189-AD6A-3DE69F3B41CE}" sibTransId="{29379220-AA98-447C-BB36-ADED0271F1C8}"/>
    <dgm:cxn modelId="{BA6AB631-282D-48CC-BE22-09F6EA17C1BA}" srcId="{285AB59F-9558-431C-814D-7F56941B724E}" destId="{2A0EC6F2-D87B-48B4-96C3-AB53DD5A9EE7}" srcOrd="0" destOrd="0" parTransId="{FD1A5D51-128C-490C-A4BD-142164BCB1A7}" sibTransId="{247D14F0-99E3-4467-8D7C-1A7D12B4D6B5}"/>
    <dgm:cxn modelId="{40B5FB33-3913-456D-A0A1-55A20A709967}" type="presOf" srcId="{CED1E163-E089-495C-908C-58D727DEF475}" destId="{2D016340-C58C-4ACF-A81F-59479A9D6473}" srcOrd="0" destOrd="2" presId="urn:microsoft.com/office/officeart/2005/8/layout/hList6"/>
    <dgm:cxn modelId="{DBE49C3A-2FA5-403C-AA77-35B04C14EE84}" type="presOf" srcId="{3E59261E-F403-4A1E-8C29-AD55A9CF7243}" destId="{33F08CA3-A6A5-40BC-867B-A816E95C1D7C}" srcOrd="0" destOrd="5" presId="urn:microsoft.com/office/officeart/2005/8/layout/hList6"/>
    <dgm:cxn modelId="{15A1A7D1-69B8-4E63-9D6B-D044AC46857C}" srcId="{A796AE07-9947-4CC2-8C54-63C4197646CB}" destId="{3E59261E-F403-4A1E-8C29-AD55A9CF7243}" srcOrd="4" destOrd="0" parTransId="{F7FEFA6A-7942-48AF-9054-3BB3F7233356}" sibTransId="{4EB1E36D-2212-4780-9852-4B79C10B6F8E}"/>
    <dgm:cxn modelId="{64AD3494-8182-4BC9-BF68-B4940E892A7A}" type="presOf" srcId="{6143A07D-1CF1-4C8A-90F6-C2056F5AEA00}" destId="{5F418AED-2012-4A50-98EB-241D1B2E4B1A}" srcOrd="0" destOrd="4" presId="urn:microsoft.com/office/officeart/2005/8/layout/hList6"/>
    <dgm:cxn modelId="{147085B4-A4A0-4A53-AD69-19C187B01431}" srcId="{2A0EC6F2-D87B-48B4-96C3-AB53DD5A9EE7}" destId="{CED1E163-E089-495C-908C-58D727DEF475}" srcOrd="1" destOrd="0" parTransId="{5F19FB62-5B65-4F76-B1F3-2B63DB6D9460}" sibTransId="{8A759B5A-2A2D-4779-9913-65BCC6DCF191}"/>
    <dgm:cxn modelId="{EEF3E77F-CD36-4C19-8968-AAD8750C88A1}" srcId="{A796AE07-9947-4CC2-8C54-63C4197646CB}" destId="{1A7DFA9C-CB3D-4643-B7D7-4F63E7BD6AC1}" srcOrd="3" destOrd="0" parTransId="{AE2F0990-2CCB-4DB7-A12E-1316EEE29BB1}" sibTransId="{96C3FE01-75E2-4030-9B7C-C543A29C9FC1}"/>
    <dgm:cxn modelId="{B2C5000B-A450-422A-B2CC-7DD6D64C069A}" srcId="{2A0EC6F2-D87B-48B4-96C3-AB53DD5A9EE7}" destId="{64BBF150-3BBA-44EC-87DB-0B2F340941D7}" srcOrd="2" destOrd="0" parTransId="{830E18AD-698E-4D55-9C35-80F798B8CFA1}" sibTransId="{FA3CFDB7-46D4-4179-ACE8-09833628E5C7}"/>
    <dgm:cxn modelId="{6F021365-34A6-4BB1-9E07-75FEACE843B7}" type="presOf" srcId="{1CC9A994-8C15-4098-A812-805A8918410A}" destId="{33F08CA3-A6A5-40BC-867B-A816E95C1D7C}" srcOrd="0" destOrd="2" presId="urn:microsoft.com/office/officeart/2005/8/layout/hList6"/>
    <dgm:cxn modelId="{28D66B79-2CF9-4596-A052-43226158F8C2}" srcId="{285AB59F-9558-431C-814D-7F56941B724E}" destId="{A796AE07-9947-4CC2-8C54-63C4197646CB}" srcOrd="2" destOrd="0" parTransId="{983E9259-6DA1-450F-A56F-71240D214552}" sibTransId="{9A088421-662A-436B-AE88-730DEFFD1F52}"/>
    <dgm:cxn modelId="{0706E71D-BEAD-48BD-A722-4C25A2BD33FC}" type="presParOf" srcId="{A37DC30D-CAE0-4885-B518-B0643305366A}" destId="{2D016340-C58C-4ACF-A81F-59479A9D6473}" srcOrd="0" destOrd="0" presId="urn:microsoft.com/office/officeart/2005/8/layout/hList6"/>
    <dgm:cxn modelId="{940F52C2-BBC3-4A63-AFFB-4B267F8E610F}" type="presParOf" srcId="{A37DC30D-CAE0-4885-B518-B0643305366A}" destId="{00733158-1EA0-4A11-9462-80004BD9B61C}" srcOrd="1" destOrd="0" presId="urn:microsoft.com/office/officeart/2005/8/layout/hList6"/>
    <dgm:cxn modelId="{FD356AA2-1ADC-43F4-B268-2D99DB765CC0}" type="presParOf" srcId="{A37DC30D-CAE0-4885-B518-B0643305366A}" destId="{5F418AED-2012-4A50-98EB-241D1B2E4B1A}" srcOrd="2" destOrd="0" presId="urn:microsoft.com/office/officeart/2005/8/layout/hList6"/>
    <dgm:cxn modelId="{5C791D49-AD66-41E8-B315-B6184D1931B8}" type="presParOf" srcId="{A37DC30D-CAE0-4885-B518-B0643305366A}" destId="{47D7BADE-F2AA-4C11-BE29-7B7DC5D16E3E}" srcOrd="3" destOrd="0" presId="urn:microsoft.com/office/officeart/2005/8/layout/hList6"/>
    <dgm:cxn modelId="{0DFBE043-DDA9-41DE-BDC0-6F71940064FF}" type="presParOf" srcId="{A37DC30D-CAE0-4885-B518-B0643305366A}" destId="{33F08CA3-A6A5-40BC-867B-A816E95C1D7C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CE6251-27A8-4156-B4AD-3DD0FA5551F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62997D-C557-4610-AB61-63ADF51E2730}">
      <dgm:prSet phldrT="[Text]" custT="1"/>
      <dgm:spPr/>
      <dgm:t>
        <a:bodyPr/>
        <a:lstStyle/>
        <a:p>
          <a:r>
            <a:rPr lang="en-US" sz="1600" b="1" i="0" dirty="0" smtClean="0"/>
            <a:t>Care for the whole person</a:t>
          </a:r>
        </a:p>
        <a:p>
          <a:r>
            <a:rPr lang="en-US" sz="1200" dirty="0" smtClean="0"/>
            <a:t>Person-centered care focuses not just on treatment for the person’s illness or condition, but on:</a:t>
          </a:r>
          <a:endParaRPr lang="en-US" sz="1200" dirty="0"/>
        </a:p>
      </dgm:t>
    </dgm:pt>
    <dgm:pt modelId="{CB238DD7-53E0-460F-8D10-76D5D1F5CB30}" type="parTrans" cxnId="{B60425AA-F2B9-4FD2-801B-366F78794CB4}">
      <dgm:prSet/>
      <dgm:spPr/>
      <dgm:t>
        <a:bodyPr/>
        <a:lstStyle/>
        <a:p>
          <a:endParaRPr lang="en-US"/>
        </a:p>
      </dgm:t>
    </dgm:pt>
    <dgm:pt modelId="{753142F5-D366-45CB-84D3-C7A1C5253F7B}" type="sibTrans" cxnId="{B60425AA-F2B9-4FD2-801B-366F78794CB4}">
      <dgm:prSet/>
      <dgm:spPr/>
      <dgm:t>
        <a:bodyPr/>
        <a:lstStyle/>
        <a:p>
          <a:endParaRPr lang="en-US"/>
        </a:p>
      </dgm:t>
    </dgm:pt>
    <dgm:pt modelId="{4C770713-4213-4E68-AE4B-06927593FC7E}">
      <dgm:prSet phldrT="[Text]"/>
      <dgm:spPr/>
      <dgm:t>
        <a:bodyPr/>
        <a:lstStyle/>
        <a:p>
          <a:r>
            <a:rPr lang="en-US" dirty="0" smtClean="0">
              <a:solidFill>
                <a:schemeClr val="bg2">
                  <a:lumMod val="10000"/>
                </a:schemeClr>
              </a:solidFill>
            </a:rPr>
            <a:t>The person’s strengths, rather than their limitations</a:t>
          </a:r>
          <a:endParaRPr lang="en-US" dirty="0">
            <a:solidFill>
              <a:schemeClr val="bg2">
                <a:lumMod val="10000"/>
              </a:schemeClr>
            </a:solidFill>
          </a:endParaRPr>
        </a:p>
      </dgm:t>
    </dgm:pt>
    <dgm:pt modelId="{DA2B6120-A71D-48F6-8463-B923D36957CE}" type="parTrans" cxnId="{FF833774-18D0-4C20-BA95-BE6F0823FCB2}">
      <dgm:prSet/>
      <dgm:spPr/>
      <dgm:t>
        <a:bodyPr/>
        <a:lstStyle/>
        <a:p>
          <a:endParaRPr lang="en-US"/>
        </a:p>
      </dgm:t>
    </dgm:pt>
    <dgm:pt modelId="{07C17497-0957-433A-8784-DAA765654CC9}" type="sibTrans" cxnId="{FF833774-18D0-4C20-BA95-BE6F0823FCB2}">
      <dgm:prSet/>
      <dgm:spPr/>
      <dgm:t>
        <a:bodyPr/>
        <a:lstStyle/>
        <a:p>
          <a:endParaRPr lang="en-US"/>
        </a:p>
      </dgm:t>
    </dgm:pt>
    <dgm:pt modelId="{07626574-7128-43A8-A01A-A619EDA30467}">
      <dgm:prSet phldrT="[Text]" custT="1"/>
      <dgm:spPr/>
      <dgm:t>
        <a:bodyPr/>
        <a:lstStyle/>
        <a:p>
          <a:r>
            <a:rPr lang="en-US" sz="1600" b="1" dirty="0" smtClean="0"/>
            <a:t>Active listening</a:t>
          </a:r>
        </a:p>
        <a:p>
          <a:r>
            <a:rPr lang="en-US" sz="1200" b="0" i="0" dirty="0" smtClean="0"/>
            <a:t>Person-centered care can mean slowing down enough to be present  with the person for a few minutes</a:t>
          </a:r>
          <a:endParaRPr lang="en-US" sz="1200" dirty="0"/>
        </a:p>
      </dgm:t>
    </dgm:pt>
    <dgm:pt modelId="{E3D23C96-08FF-4125-B13B-6FD9F4D63B20}" type="parTrans" cxnId="{5F76AB6D-BD53-42A0-88CC-96A0F92CE517}">
      <dgm:prSet/>
      <dgm:spPr/>
      <dgm:t>
        <a:bodyPr/>
        <a:lstStyle/>
        <a:p>
          <a:endParaRPr lang="en-US"/>
        </a:p>
      </dgm:t>
    </dgm:pt>
    <dgm:pt modelId="{DB8F6DCF-7EE1-4C5E-8BD5-B0048B378009}" type="sibTrans" cxnId="{5F76AB6D-BD53-42A0-88CC-96A0F92CE517}">
      <dgm:prSet/>
      <dgm:spPr/>
      <dgm:t>
        <a:bodyPr/>
        <a:lstStyle/>
        <a:p>
          <a:endParaRPr lang="en-US"/>
        </a:p>
      </dgm:t>
    </dgm:pt>
    <dgm:pt modelId="{6EDC1E15-6D66-4E27-9C85-35B8807BE912}">
      <dgm:prSet phldrT="[Text]" custT="1"/>
      <dgm:spPr/>
      <dgm:t>
        <a:bodyPr/>
        <a:lstStyle/>
        <a:p>
          <a:r>
            <a:rPr lang="en-US" sz="1600" b="1" dirty="0" smtClean="0"/>
            <a:t>Honoring choice</a:t>
          </a:r>
        </a:p>
        <a:p>
          <a:r>
            <a:rPr lang="en-US" sz="1200" dirty="0" smtClean="0"/>
            <a:t>Person-centered care takes into account and honors a person’s preferences for such things as:</a:t>
          </a:r>
          <a:endParaRPr lang="en-US" sz="1200" dirty="0"/>
        </a:p>
      </dgm:t>
    </dgm:pt>
    <dgm:pt modelId="{F2777425-AFB1-44BE-8A89-210FBC164CB0}" type="parTrans" cxnId="{65009C9F-1567-415A-9A7F-F6E8102A5795}">
      <dgm:prSet/>
      <dgm:spPr/>
      <dgm:t>
        <a:bodyPr/>
        <a:lstStyle/>
        <a:p>
          <a:endParaRPr lang="en-US"/>
        </a:p>
      </dgm:t>
    </dgm:pt>
    <dgm:pt modelId="{39D210E3-A5D0-44E0-A471-730866AD5519}" type="sibTrans" cxnId="{65009C9F-1567-415A-9A7F-F6E8102A5795}">
      <dgm:prSet/>
      <dgm:spPr/>
      <dgm:t>
        <a:bodyPr/>
        <a:lstStyle/>
        <a:p>
          <a:endParaRPr lang="en-US"/>
        </a:p>
      </dgm:t>
    </dgm:pt>
    <dgm:pt modelId="{6A95A241-7AF7-45C2-8760-9E638529E02A}">
      <dgm:prSet phldrT="[Text]"/>
      <dgm:spPr/>
      <dgm:t>
        <a:bodyPr/>
        <a:lstStyle/>
        <a:p>
          <a:r>
            <a:rPr lang="en-US" b="0" i="0" dirty="0" smtClean="0">
              <a:solidFill>
                <a:schemeClr val="bg2">
                  <a:lumMod val="10000"/>
                </a:schemeClr>
              </a:solidFill>
            </a:rPr>
            <a:t>When and what they eat</a:t>
          </a:r>
          <a:endParaRPr lang="en-US" dirty="0">
            <a:solidFill>
              <a:schemeClr val="bg2">
                <a:lumMod val="10000"/>
              </a:schemeClr>
            </a:solidFill>
          </a:endParaRPr>
        </a:p>
      </dgm:t>
    </dgm:pt>
    <dgm:pt modelId="{EB9E6D00-B342-4160-B028-7EFB9B339BA9}" type="parTrans" cxnId="{782F595A-B017-4376-BDD4-9EB71A9916E6}">
      <dgm:prSet/>
      <dgm:spPr/>
      <dgm:t>
        <a:bodyPr/>
        <a:lstStyle/>
        <a:p>
          <a:endParaRPr lang="en-US"/>
        </a:p>
      </dgm:t>
    </dgm:pt>
    <dgm:pt modelId="{10529C58-99FE-44AD-B2D3-C34EDA13BC37}" type="sibTrans" cxnId="{782F595A-B017-4376-BDD4-9EB71A9916E6}">
      <dgm:prSet/>
      <dgm:spPr/>
      <dgm:t>
        <a:bodyPr/>
        <a:lstStyle/>
        <a:p>
          <a:endParaRPr lang="en-US"/>
        </a:p>
      </dgm:t>
    </dgm:pt>
    <dgm:pt modelId="{EC5EFDB9-860F-4FA3-8B8B-95A824AFC0A3}">
      <dgm:prSet/>
      <dgm:spPr/>
      <dgm:t>
        <a:bodyPr/>
        <a:lstStyle/>
        <a:p>
          <a:r>
            <a:rPr lang="en-US" dirty="0" smtClean="0">
              <a:solidFill>
                <a:schemeClr val="bg2">
                  <a:lumMod val="10000"/>
                </a:schemeClr>
              </a:solidFill>
            </a:rPr>
            <a:t>The person’s interests—what’s important to them</a:t>
          </a:r>
          <a:endParaRPr lang="en-US" dirty="0">
            <a:solidFill>
              <a:schemeClr val="bg2">
                <a:lumMod val="10000"/>
              </a:schemeClr>
            </a:solidFill>
          </a:endParaRPr>
        </a:p>
      </dgm:t>
    </dgm:pt>
    <dgm:pt modelId="{242459B5-DEC4-4B62-AA05-3725713E955C}" type="parTrans" cxnId="{9DB2F9F2-D30F-4D30-98DD-35642055FAFE}">
      <dgm:prSet/>
      <dgm:spPr/>
      <dgm:t>
        <a:bodyPr/>
        <a:lstStyle/>
        <a:p>
          <a:endParaRPr lang="en-US"/>
        </a:p>
      </dgm:t>
    </dgm:pt>
    <dgm:pt modelId="{7B576842-AF00-4A7F-892F-DE9C0B2D2BA5}" type="sibTrans" cxnId="{9DB2F9F2-D30F-4D30-98DD-35642055FAFE}">
      <dgm:prSet/>
      <dgm:spPr/>
      <dgm:t>
        <a:bodyPr/>
        <a:lstStyle/>
        <a:p>
          <a:endParaRPr lang="en-US"/>
        </a:p>
      </dgm:t>
    </dgm:pt>
    <dgm:pt modelId="{9D133D65-50BD-403F-8DF9-AAFF92A2AAFC}">
      <dgm:prSet/>
      <dgm:spPr/>
      <dgm:t>
        <a:bodyPr/>
        <a:lstStyle/>
        <a:p>
          <a:r>
            <a:rPr lang="en-US" dirty="0" smtClean="0">
              <a:solidFill>
                <a:schemeClr val="bg2">
                  <a:lumMod val="10000"/>
                </a:schemeClr>
              </a:solidFill>
            </a:rPr>
            <a:t>Activities that are truly meaningful to them</a:t>
          </a:r>
          <a:endParaRPr lang="en-US" dirty="0">
            <a:solidFill>
              <a:schemeClr val="bg2">
                <a:lumMod val="10000"/>
              </a:schemeClr>
            </a:solidFill>
          </a:endParaRPr>
        </a:p>
      </dgm:t>
    </dgm:pt>
    <dgm:pt modelId="{7E3A1D52-C5B5-4F71-A478-6A19E65C2B8E}" type="parTrans" cxnId="{FD773234-316D-49DB-95E0-4B3CD1E5719B}">
      <dgm:prSet/>
      <dgm:spPr/>
      <dgm:t>
        <a:bodyPr/>
        <a:lstStyle/>
        <a:p>
          <a:endParaRPr lang="en-US"/>
        </a:p>
      </dgm:t>
    </dgm:pt>
    <dgm:pt modelId="{9BC298D2-2599-4D56-91E9-570498D80A8C}" type="sibTrans" cxnId="{FD773234-316D-49DB-95E0-4B3CD1E5719B}">
      <dgm:prSet/>
      <dgm:spPr/>
      <dgm:t>
        <a:bodyPr/>
        <a:lstStyle/>
        <a:p>
          <a:endParaRPr lang="en-US"/>
        </a:p>
      </dgm:t>
    </dgm:pt>
    <dgm:pt modelId="{31FD9660-E2B6-49C2-AD46-2D1A0D9B2DB6}">
      <dgm:prSet/>
      <dgm:spPr/>
      <dgm:t>
        <a:bodyPr/>
        <a:lstStyle/>
        <a:p>
          <a:r>
            <a:rPr lang="en-US" dirty="0" smtClean="0">
              <a:solidFill>
                <a:schemeClr val="bg2">
                  <a:lumMod val="10000"/>
                </a:schemeClr>
              </a:solidFill>
            </a:rPr>
            <a:t>Close and continuous contact with others (real relationships)</a:t>
          </a:r>
          <a:endParaRPr lang="en-US" dirty="0">
            <a:solidFill>
              <a:schemeClr val="bg2">
                <a:lumMod val="10000"/>
              </a:schemeClr>
            </a:solidFill>
          </a:endParaRPr>
        </a:p>
      </dgm:t>
    </dgm:pt>
    <dgm:pt modelId="{C8A4BDFE-4345-4D09-B1D3-B517C7D38BAC}" type="parTrans" cxnId="{35909C3A-0396-430F-8083-0DBB7ECF5549}">
      <dgm:prSet/>
      <dgm:spPr/>
      <dgm:t>
        <a:bodyPr/>
        <a:lstStyle/>
        <a:p>
          <a:endParaRPr lang="en-US"/>
        </a:p>
      </dgm:t>
    </dgm:pt>
    <dgm:pt modelId="{09721D87-3E17-42B2-B34F-782442D26473}" type="sibTrans" cxnId="{35909C3A-0396-430F-8083-0DBB7ECF5549}">
      <dgm:prSet/>
      <dgm:spPr/>
      <dgm:t>
        <a:bodyPr/>
        <a:lstStyle/>
        <a:p>
          <a:endParaRPr lang="en-US"/>
        </a:p>
      </dgm:t>
    </dgm:pt>
    <dgm:pt modelId="{FD7D1B23-608B-438B-92BB-B35D3AFAE3B4}">
      <dgm:prSet/>
      <dgm:spPr/>
      <dgm:t>
        <a:bodyPr/>
        <a:lstStyle/>
        <a:p>
          <a:r>
            <a:rPr lang="en-US" dirty="0" smtClean="0">
              <a:solidFill>
                <a:schemeClr val="bg2">
                  <a:lumMod val="10000"/>
                </a:schemeClr>
              </a:solidFill>
            </a:rPr>
            <a:t>The rewards of being interdependent, not dependent.</a:t>
          </a:r>
          <a:endParaRPr lang="en-US" dirty="0">
            <a:solidFill>
              <a:schemeClr val="bg2">
                <a:lumMod val="10000"/>
              </a:schemeClr>
            </a:solidFill>
          </a:endParaRPr>
        </a:p>
      </dgm:t>
    </dgm:pt>
    <dgm:pt modelId="{BDC631A7-C97A-4D77-B260-C646A626F5B5}" type="parTrans" cxnId="{8076CEA0-F11B-4627-9681-4B957CF73F95}">
      <dgm:prSet/>
      <dgm:spPr/>
      <dgm:t>
        <a:bodyPr/>
        <a:lstStyle/>
        <a:p>
          <a:endParaRPr lang="en-US"/>
        </a:p>
      </dgm:t>
    </dgm:pt>
    <dgm:pt modelId="{B4FB2023-2B48-4951-8AD9-A032C4D261D9}" type="sibTrans" cxnId="{8076CEA0-F11B-4627-9681-4B957CF73F95}">
      <dgm:prSet/>
      <dgm:spPr/>
      <dgm:t>
        <a:bodyPr/>
        <a:lstStyle/>
        <a:p>
          <a:endParaRPr lang="en-US"/>
        </a:p>
      </dgm:t>
    </dgm:pt>
    <dgm:pt modelId="{994C3951-8913-4A29-A228-2B56BEF0AA33}">
      <dgm:prSet phldrT="[Text]"/>
      <dgm:spPr/>
      <dgm:t>
        <a:bodyPr/>
        <a:lstStyle/>
        <a:p>
          <a:r>
            <a:rPr lang="en-US" dirty="0" smtClean="0">
              <a:solidFill>
                <a:schemeClr val="bg2">
                  <a:lumMod val="10000"/>
                </a:schemeClr>
              </a:solidFill>
            </a:rPr>
            <a:t>Active listening means being attentive to what someone else is saying</a:t>
          </a:r>
          <a:endParaRPr lang="en-US" dirty="0">
            <a:solidFill>
              <a:schemeClr val="bg2">
                <a:lumMod val="10000"/>
              </a:schemeClr>
            </a:solidFill>
          </a:endParaRPr>
        </a:p>
      </dgm:t>
    </dgm:pt>
    <dgm:pt modelId="{F95E1E3D-4E66-419E-989D-8267DA8F40F4}" type="parTrans" cxnId="{471167DF-D0DB-476C-991D-0A1805E33F5E}">
      <dgm:prSet/>
      <dgm:spPr/>
      <dgm:t>
        <a:bodyPr/>
        <a:lstStyle/>
        <a:p>
          <a:endParaRPr lang="en-US"/>
        </a:p>
      </dgm:t>
    </dgm:pt>
    <dgm:pt modelId="{F557B2C6-CF8A-46BF-91CB-5E32B1E0ADA5}" type="sibTrans" cxnId="{471167DF-D0DB-476C-991D-0A1805E33F5E}">
      <dgm:prSet/>
      <dgm:spPr/>
      <dgm:t>
        <a:bodyPr/>
        <a:lstStyle/>
        <a:p>
          <a:endParaRPr lang="en-US"/>
        </a:p>
      </dgm:t>
    </dgm:pt>
    <dgm:pt modelId="{051699BD-B2E2-4C63-AC50-70222403C4AA}">
      <dgm:prSet/>
      <dgm:spPr/>
      <dgm:t>
        <a:bodyPr/>
        <a:lstStyle/>
        <a:p>
          <a:r>
            <a:rPr lang="en-US" dirty="0" smtClean="0">
              <a:solidFill>
                <a:schemeClr val="bg2">
                  <a:lumMod val="10000"/>
                </a:schemeClr>
              </a:solidFill>
            </a:rPr>
            <a:t>The goal of active listening is to understand the feelings and views of the person. </a:t>
          </a:r>
          <a:endParaRPr lang="en-US" dirty="0">
            <a:solidFill>
              <a:schemeClr val="bg2">
                <a:lumMod val="10000"/>
              </a:schemeClr>
            </a:solidFill>
          </a:endParaRPr>
        </a:p>
      </dgm:t>
    </dgm:pt>
    <dgm:pt modelId="{1DCDE9C0-41D5-4E53-A8E2-793F3272CA34}" type="parTrans" cxnId="{2D9F3E23-A2A8-4A1B-8A60-685C36D1AADF}">
      <dgm:prSet/>
      <dgm:spPr/>
      <dgm:t>
        <a:bodyPr/>
        <a:lstStyle/>
        <a:p>
          <a:endParaRPr lang="en-US"/>
        </a:p>
      </dgm:t>
    </dgm:pt>
    <dgm:pt modelId="{3F4EC02C-18D7-462A-9737-7446DFD3F71F}" type="sibTrans" cxnId="{2D9F3E23-A2A8-4A1B-8A60-685C36D1AADF}">
      <dgm:prSet/>
      <dgm:spPr/>
      <dgm:t>
        <a:bodyPr/>
        <a:lstStyle/>
        <a:p>
          <a:endParaRPr lang="en-US"/>
        </a:p>
      </dgm:t>
    </dgm:pt>
    <dgm:pt modelId="{E3EC5206-6BF9-41B6-93B0-767DDBD8C14E}">
      <dgm:prSet phldrT="[Text]"/>
      <dgm:spPr/>
      <dgm:t>
        <a:bodyPr/>
        <a:lstStyle/>
        <a:p>
          <a:r>
            <a:rPr lang="en-US" b="0" i="0" dirty="0" smtClean="0">
              <a:solidFill>
                <a:schemeClr val="bg2">
                  <a:lumMod val="10000"/>
                </a:schemeClr>
              </a:solidFill>
            </a:rPr>
            <a:t>When they want to sleep and bathe</a:t>
          </a:r>
          <a:endParaRPr lang="en-US" dirty="0">
            <a:solidFill>
              <a:schemeClr val="bg2">
                <a:lumMod val="10000"/>
              </a:schemeClr>
            </a:solidFill>
          </a:endParaRPr>
        </a:p>
      </dgm:t>
    </dgm:pt>
    <dgm:pt modelId="{E9973D0F-EF76-4CA9-83EA-0BC53661169A}" type="parTrans" cxnId="{EE1A84E0-6A69-4E2C-9850-E8C9E0077DB1}">
      <dgm:prSet/>
      <dgm:spPr/>
      <dgm:t>
        <a:bodyPr/>
        <a:lstStyle/>
        <a:p>
          <a:endParaRPr lang="en-US"/>
        </a:p>
      </dgm:t>
    </dgm:pt>
    <dgm:pt modelId="{7064F0CA-BEED-4667-9D3B-179DA5A921D1}" type="sibTrans" cxnId="{EE1A84E0-6A69-4E2C-9850-E8C9E0077DB1}">
      <dgm:prSet/>
      <dgm:spPr/>
      <dgm:t>
        <a:bodyPr/>
        <a:lstStyle/>
        <a:p>
          <a:endParaRPr lang="en-US"/>
        </a:p>
      </dgm:t>
    </dgm:pt>
    <dgm:pt modelId="{175FDF75-6F33-40A9-8553-3985E343988B}">
      <dgm:prSet phldrT="[Text]"/>
      <dgm:spPr/>
      <dgm:t>
        <a:bodyPr/>
        <a:lstStyle/>
        <a:p>
          <a:r>
            <a:rPr lang="en-US" b="0" i="0" dirty="0" smtClean="0">
              <a:solidFill>
                <a:schemeClr val="bg2">
                  <a:lumMod val="10000"/>
                </a:schemeClr>
              </a:solidFill>
            </a:rPr>
            <a:t>What they want to wear</a:t>
          </a:r>
          <a:endParaRPr lang="en-US" dirty="0">
            <a:solidFill>
              <a:schemeClr val="bg2">
                <a:lumMod val="10000"/>
              </a:schemeClr>
            </a:solidFill>
          </a:endParaRPr>
        </a:p>
      </dgm:t>
    </dgm:pt>
    <dgm:pt modelId="{B368BA17-0C72-4C3E-A10A-5D4C4E07352D}" type="parTrans" cxnId="{B8DF3829-1F87-4568-A9B8-F66F6CFDCFA6}">
      <dgm:prSet/>
      <dgm:spPr/>
      <dgm:t>
        <a:bodyPr/>
        <a:lstStyle/>
        <a:p>
          <a:endParaRPr lang="en-US"/>
        </a:p>
      </dgm:t>
    </dgm:pt>
    <dgm:pt modelId="{E1B2000B-E161-4BCF-ACA7-84F3897AF1E7}" type="sibTrans" cxnId="{B8DF3829-1F87-4568-A9B8-F66F6CFDCFA6}">
      <dgm:prSet/>
      <dgm:spPr/>
      <dgm:t>
        <a:bodyPr/>
        <a:lstStyle/>
        <a:p>
          <a:endParaRPr lang="en-US"/>
        </a:p>
      </dgm:t>
    </dgm:pt>
    <dgm:pt modelId="{DEC544B0-E907-4168-8D24-E0AB5F906B37}">
      <dgm:prSet phldrT="[Text]"/>
      <dgm:spPr/>
      <dgm:t>
        <a:bodyPr/>
        <a:lstStyle/>
        <a:p>
          <a:r>
            <a:rPr lang="en-US" b="0" i="0" dirty="0" smtClean="0">
              <a:solidFill>
                <a:schemeClr val="bg2">
                  <a:lumMod val="10000"/>
                </a:schemeClr>
              </a:solidFill>
            </a:rPr>
            <a:t>What they want to do with their time</a:t>
          </a:r>
          <a:endParaRPr lang="en-US" dirty="0">
            <a:solidFill>
              <a:schemeClr val="bg2">
                <a:lumMod val="10000"/>
              </a:schemeClr>
            </a:solidFill>
          </a:endParaRPr>
        </a:p>
      </dgm:t>
    </dgm:pt>
    <dgm:pt modelId="{3F34F171-9B4F-4F38-B922-70D630D5CB78}" type="parTrans" cxnId="{ED9AACB8-AC1A-4995-A657-3E6D774AD195}">
      <dgm:prSet/>
      <dgm:spPr/>
      <dgm:t>
        <a:bodyPr/>
        <a:lstStyle/>
        <a:p>
          <a:endParaRPr lang="en-US"/>
        </a:p>
      </dgm:t>
    </dgm:pt>
    <dgm:pt modelId="{68981AC2-26CC-490B-AEEC-F63DBFB4CC65}" type="sibTrans" cxnId="{ED9AACB8-AC1A-4995-A657-3E6D774AD195}">
      <dgm:prSet/>
      <dgm:spPr/>
      <dgm:t>
        <a:bodyPr/>
        <a:lstStyle/>
        <a:p>
          <a:endParaRPr lang="en-US"/>
        </a:p>
      </dgm:t>
    </dgm:pt>
    <dgm:pt modelId="{F786A800-4961-4952-9739-6B343F0DD15C}">
      <dgm:prSet phldrT="[Text]"/>
      <dgm:spPr/>
      <dgm:t>
        <a:bodyPr/>
        <a:lstStyle/>
        <a:p>
          <a:r>
            <a:rPr lang="en-US" b="0" i="0" dirty="0" smtClean="0">
              <a:solidFill>
                <a:schemeClr val="bg2">
                  <a:lumMod val="10000"/>
                </a:schemeClr>
              </a:solidFill>
            </a:rPr>
            <a:t>Their end of life (for example, to be hospitalized or not, or to receive treatment such as CPR, intubation, or a feeding tube)</a:t>
          </a:r>
          <a:endParaRPr lang="en-US" dirty="0">
            <a:solidFill>
              <a:schemeClr val="bg2">
                <a:lumMod val="10000"/>
              </a:schemeClr>
            </a:solidFill>
          </a:endParaRPr>
        </a:p>
      </dgm:t>
    </dgm:pt>
    <dgm:pt modelId="{E7963CCC-6BDB-47B1-9E92-B94C03DF688B}" type="parTrans" cxnId="{167B795E-2192-4F55-B58C-222BBE45876B}">
      <dgm:prSet/>
      <dgm:spPr/>
      <dgm:t>
        <a:bodyPr/>
        <a:lstStyle/>
        <a:p>
          <a:endParaRPr lang="en-US"/>
        </a:p>
      </dgm:t>
    </dgm:pt>
    <dgm:pt modelId="{3974AC3A-A2C4-4CF6-9194-2601766EC18F}" type="sibTrans" cxnId="{167B795E-2192-4F55-B58C-222BBE45876B}">
      <dgm:prSet/>
      <dgm:spPr/>
      <dgm:t>
        <a:bodyPr/>
        <a:lstStyle/>
        <a:p>
          <a:endParaRPr lang="en-US"/>
        </a:p>
      </dgm:t>
    </dgm:pt>
    <dgm:pt modelId="{B0DB9270-E370-46CC-B048-E5202D263E09}" type="pres">
      <dgm:prSet presAssocID="{56CE6251-27A8-4156-B4AD-3DD0FA5551F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AB7C0E-1F18-48AC-8D24-A9256506931A}" type="pres">
      <dgm:prSet presAssocID="{F762997D-C557-4610-AB61-63ADF51E2730}" presName="composite" presStyleCnt="0"/>
      <dgm:spPr/>
    </dgm:pt>
    <dgm:pt modelId="{99595F54-152B-4A15-95E7-7DF44C271346}" type="pres">
      <dgm:prSet presAssocID="{F762997D-C557-4610-AB61-63ADF51E2730}" presName="parTx" presStyleLbl="alignNode1" presStyleIdx="0" presStyleCnt="3" custScaleX="1154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7E17CE-669F-48F5-96A7-3B1C03580376}" type="pres">
      <dgm:prSet presAssocID="{F762997D-C557-4610-AB61-63ADF51E2730}" presName="desTx" presStyleLbl="alignAccFollowNode1" presStyleIdx="0" presStyleCnt="3" custScaleX="1154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921D43-68BA-4853-AAD3-496C2A9C0A98}" type="pres">
      <dgm:prSet presAssocID="{753142F5-D366-45CB-84D3-C7A1C5253F7B}" presName="space" presStyleCnt="0"/>
      <dgm:spPr/>
    </dgm:pt>
    <dgm:pt modelId="{59745BA8-8FC3-4E9F-B2CF-338D4E143180}" type="pres">
      <dgm:prSet presAssocID="{07626574-7128-43A8-A01A-A619EDA30467}" presName="composite" presStyleCnt="0"/>
      <dgm:spPr/>
    </dgm:pt>
    <dgm:pt modelId="{5F223DAD-228C-4A57-8686-16ABCED6A753}" type="pres">
      <dgm:prSet presAssocID="{07626574-7128-43A8-A01A-A619EDA30467}" presName="parTx" presStyleLbl="alignNode1" presStyleIdx="1" presStyleCnt="3" custScaleX="1114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44A21B-5568-4EDB-A001-DDDF6D6EBCAA}" type="pres">
      <dgm:prSet presAssocID="{07626574-7128-43A8-A01A-A619EDA30467}" presName="desTx" presStyleLbl="alignAccFollowNode1" presStyleIdx="1" presStyleCnt="3" custScaleX="1114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D49D59-B469-49BC-AFBA-BE76EF218AC8}" type="pres">
      <dgm:prSet presAssocID="{DB8F6DCF-7EE1-4C5E-8BD5-B0048B378009}" presName="space" presStyleCnt="0"/>
      <dgm:spPr/>
    </dgm:pt>
    <dgm:pt modelId="{8FCD38AA-9195-4C38-9171-E5B552702D78}" type="pres">
      <dgm:prSet presAssocID="{6EDC1E15-6D66-4E27-9C85-35B8807BE912}" presName="composite" presStyleCnt="0"/>
      <dgm:spPr/>
    </dgm:pt>
    <dgm:pt modelId="{0C57C866-2491-419E-B334-EF82557086C0}" type="pres">
      <dgm:prSet presAssocID="{6EDC1E15-6D66-4E27-9C85-35B8807BE912}" presName="parTx" presStyleLbl="alignNode1" presStyleIdx="2" presStyleCnt="3" custScaleX="1062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01D33D-A4B4-4719-B40A-E3BB7C69FF54}" type="pres">
      <dgm:prSet presAssocID="{6EDC1E15-6D66-4E27-9C85-35B8807BE912}" presName="desTx" presStyleLbl="alignAccFollowNode1" presStyleIdx="2" presStyleCnt="3" custScaleX="1062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82F595A-B017-4376-BDD4-9EB71A9916E6}" srcId="{6EDC1E15-6D66-4E27-9C85-35B8807BE912}" destId="{6A95A241-7AF7-45C2-8760-9E638529E02A}" srcOrd="0" destOrd="0" parTransId="{EB9E6D00-B342-4160-B028-7EFB9B339BA9}" sibTransId="{10529C58-99FE-44AD-B2D3-C34EDA13BC37}"/>
    <dgm:cxn modelId="{4F3F3894-EF79-42C2-880A-BD335E3BF296}" type="presOf" srcId="{F786A800-4961-4952-9739-6B343F0DD15C}" destId="{2F01D33D-A4B4-4719-B40A-E3BB7C69FF54}" srcOrd="0" destOrd="4" presId="urn:microsoft.com/office/officeart/2005/8/layout/hList1"/>
    <dgm:cxn modelId="{732ECDF5-E530-4BB7-9C5C-020FF82FBD9E}" type="presOf" srcId="{051699BD-B2E2-4C63-AC50-70222403C4AA}" destId="{0644A21B-5568-4EDB-A001-DDDF6D6EBCAA}" srcOrd="0" destOrd="1" presId="urn:microsoft.com/office/officeart/2005/8/layout/hList1"/>
    <dgm:cxn modelId="{0596267C-2E7C-44BD-B167-50AD679EADC0}" type="presOf" srcId="{9D133D65-50BD-403F-8DF9-AAFF92A2AAFC}" destId="{377E17CE-669F-48F5-96A7-3B1C03580376}" srcOrd="0" destOrd="2" presId="urn:microsoft.com/office/officeart/2005/8/layout/hList1"/>
    <dgm:cxn modelId="{9F2D2232-8800-4376-9DFE-A4A46A03694E}" type="presOf" srcId="{4C770713-4213-4E68-AE4B-06927593FC7E}" destId="{377E17CE-669F-48F5-96A7-3B1C03580376}" srcOrd="0" destOrd="0" presId="urn:microsoft.com/office/officeart/2005/8/layout/hList1"/>
    <dgm:cxn modelId="{6E9403D8-3304-4C8E-B0F7-6E8EE77016DA}" type="presOf" srcId="{6EDC1E15-6D66-4E27-9C85-35B8807BE912}" destId="{0C57C866-2491-419E-B334-EF82557086C0}" srcOrd="0" destOrd="0" presId="urn:microsoft.com/office/officeart/2005/8/layout/hList1"/>
    <dgm:cxn modelId="{24BD9BEE-95AD-4B83-9128-09C3ABBC9D69}" type="presOf" srcId="{175FDF75-6F33-40A9-8553-3985E343988B}" destId="{2F01D33D-A4B4-4719-B40A-E3BB7C69FF54}" srcOrd="0" destOrd="2" presId="urn:microsoft.com/office/officeart/2005/8/layout/hList1"/>
    <dgm:cxn modelId="{EE1A84E0-6A69-4E2C-9850-E8C9E0077DB1}" srcId="{6EDC1E15-6D66-4E27-9C85-35B8807BE912}" destId="{E3EC5206-6BF9-41B6-93B0-767DDBD8C14E}" srcOrd="1" destOrd="0" parTransId="{E9973D0F-EF76-4CA9-83EA-0BC53661169A}" sibTransId="{7064F0CA-BEED-4667-9D3B-179DA5A921D1}"/>
    <dgm:cxn modelId="{8076CEA0-F11B-4627-9681-4B957CF73F95}" srcId="{F762997D-C557-4610-AB61-63ADF51E2730}" destId="{FD7D1B23-608B-438B-92BB-B35D3AFAE3B4}" srcOrd="4" destOrd="0" parTransId="{BDC631A7-C97A-4D77-B260-C646A626F5B5}" sibTransId="{B4FB2023-2B48-4951-8AD9-A032C4D261D9}"/>
    <dgm:cxn modelId="{5041E0EF-5205-46A3-AC75-B75639377939}" type="presOf" srcId="{E3EC5206-6BF9-41B6-93B0-767DDBD8C14E}" destId="{2F01D33D-A4B4-4719-B40A-E3BB7C69FF54}" srcOrd="0" destOrd="1" presId="urn:microsoft.com/office/officeart/2005/8/layout/hList1"/>
    <dgm:cxn modelId="{2D9F3E23-A2A8-4A1B-8A60-685C36D1AADF}" srcId="{07626574-7128-43A8-A01A-A619EDA30467}" destId="{051699BD-B2E2-4C63-AC50-70222403C4AA}" srcOrd="1" destOrd="0" parTransId="{1DCDE9C0-41D5-4E53-A8E2-793F3272CA34}" sibTransId="{3F4EC02C-18D7-462A-9737-7446DFD3F71F}"/>
    <dgm:cxn modelId="{7A8E6645-A5A1-4189-A1EF-8726D1AECA40}" type="presOf" srcId="{FD7D1B23-608B-438B-92BB-B35D3AFAE3B4}" destId="{377E17CE-669F-48F5-96A7-3B1C03580376}" srcOrd="0" destOrd="4" presId="urn:microsoft.com/office/officeart/2005/8/layout/hList1"/>
    <dgm:cxn modelId="{25E2B6F5-28A4-4D1B-8AC6-6271AC407142}" type="presOf" srcId="{6A95A241-7AF7-45C2-8760-9E638529E02A}" destId="{2F01D33D-A4B4-4719-B40A-E3BB7C69FF54}" srcOrd="0" destOrd="0" presId="urn:microsoft.com/office/officeart/2005/8/layout/hList1"/>
    <dgm:cxn modelId="{9DB2F9F2-D30F-4D30-98DD-35642055FAFE}" srcId="{F762997D-C557-4610-AB61-63ADF51E2730}" destId="{EC5EFDB9-860F-4FA3-8B8B-95A824AFC0A3}" srcOrd="1" destOrd="0" parTransId="{242459B5-DEC4-4B62-AA05-3725713E955C}" sibTransId="{7B576842-AF00-4A7F-892F-DE9C0B2D2BA5}"/>
    <dgm:cxn modelId="{B3DB8671-736C-471A-8B4C-08EA161C9609}" type="presOf" srcId="{DEC544B0-E907-4168-8D24-E0AB5F906B37}" destId="{2F01D33D-A4B4-4719-B40A-E3BB7C69FF54}" srcOrd="0" destOrd="3" presId="urn:microsoft.com/office/officeart/2005/8/layout/hList1"/>
    <dgm:cxn modelId="{ED9AACB8-AC1A-4995-A657-3E6D774AD195}" srcId="{6EDC1E15-6D66-4E27-9C85-35B8807BE912}" destId="{DEC544B0-E907-4168-8D24-E0AB5F906B37}" srcOrd="3" destOrd="0" parTransId="{3F34F171-9B4F-4F38-B922-70D630D5CB78}" sibTransId="{68981AC2-26CC-490B-AEEC-F63DBFB4CC65}"/>
    <dgm:cxn modelId="{6C7E1EBA-600B-4987-B514-87E6DFD1A22F}" type="presOf" srcId="{EC5EFDB9-860F-4FA3-8B8B-95A824AFC0A3}" destId="{377E17CE-669F-48F5-96A7-3B1C03580376}" srcOrd="0" destOrd="1" presId="urn:microsoft.com/office/officeart/2005/8/layout/hList1"/>
    <dgm:cxn modelId="{35909C3A-0396-430F-8083-0DBB7ECF5549}" srcId="{F762997D-C557-4610-AB61-63ADF51E2730}" destId="{31FD9660-E2B6-49C2-AD46-2D1A0D9B2DB6}" srcOrd="3" destOrd="0" parTransId="{C8A4BDFE-4345-4D09-B1D3-B517C7D38BAC}" sibTransId="{09721D87-3E17-42B2-B34F-782442D26473}"/>
    <dgm:cxn modelId="{65009C9F-1567-415A-9A7F-F6E8102A5795}" srcId="{56CE6251-27A8-4156-B4AD-3DD0FA5551FB}" destId="{6EDC1E15-6D66-4E27-9C85-35B8807BE912}" srcOrd="2" destOrd="0" parTransId="{F2777425-AFB1-44BE-8A89-210FBC164CB0}" sibTransId="{39D210E3-A5D0-44E0-A471-730866AD5519}"/>
    <dgm:cxn modelId="{B60425AA-F2B9-4FD2-801B-366F78794CB4}" srcId="{56CE6251-27A8-4156-B4AD-3DD0FA5551FB}" destId="{F762997D-C557-4610-AB61-63ADF51E2730}" srcOrd="0" destOrd="0" parTransId="{CB238DD7-53E0-460F-8D10-76D5D1F5CB30}" sibTransId="{753142F5-D366-45CB-84D3-C7A1C5253F7B}"/>
    <dgm:cxn modelId="{471167DF-D0DB-476C-991D-0A1805E33F5E}" srcId="{07626574-7128-43A8-A01A-A619EDA30467}" destId="{994C3951-8913-4A29-A228-2B56BEF0AA33}" srcOrd="0" destOrd="0" parTransId="{F95E1E3D-4E66-419E-989D-8267DA8F40F4}" sibTransId="{F557B2C6-CF8A-46BF-91CB-5E32B1E0ADA5}"/>
    <dgm:cxn modelId="{901DA292-D2E7-46FA-B4B9-5E948778AE2D}" type="presOf" srcId="{F762997D-C557-4610-AB61-63ADF51E2730}" destId="{99595F54-152B-4A15-95E7-7DF44C271346}" srcOrd="0" destOrd="0" presId="urn:microsoft.com/office/officeart/2005/8/layout/hList1"/>
    <dgm:cxn modelId="{FA9A1EE9-5D50-4AB6-95CE-17F650F578FF}" type="presOf" srcId="{07626574-7128-43A8-A01A-A619EDA30467}" destId="{5F223DAD-228C-4A57-8686-16ABCED6A753}" srcOrd="0" destOrd="0" presId="urn:microsoft.com/office/officeart/2005/8/layout/hList1"/>
    <dgm:cxn modelId="{B8DF3829-1F87-4568-A9B8-F66F6CFDCFA6}" srcId="{6EDC1E15-6D66-4E27-9C85-35B8807BE912}" destId="{175FDF75-6F33-40A9-8553-3985E343988B}" srcOrd="2" destOrd="0" parTransId="{B368BA17-0C72-4C3E-A10A-5D4C4E07352D}" sibTransId="{E1B2000B-E161-4BCF-ACA7-84F3897AF1E7}"/>
    <dgm:cxn modelId="{E70FB4CF-F077-4149-8A22-3F9DB338DF45}" type="presOf" srcId="{31FD9660-E2B6-49C2-AD46-2D1A0D9B2DB6}" destId="{377E17CE-669F-48F5-96A7-3B1C03580376}" srcOrd="0" destOrd="3" presId="urn:microsoft.com/office/officeart/2005/8/layout/hList1"/>
    <dgm:cxn modelId="{FD773234-316D-49DB-95E0-4B3CD1E5719B}" srcId="{F762997D-C557-4610-AB61-63ADF51E2730}" destId="{9D133D65-50BD-403F-8DF9-AAFF92A2AAFC}" srcOrd="2" destOrd="0" parTransId="{7E3A1D52-C5B5-4F71-A478-6A19E65C2B8E}" sibTransId="{9BC298D2-2599-4D56-91E9-570498D80A8C}"/>
    <dgm:cxn modelId="{5F76AB6D-BD53-42A0-88CC-96A0F92CE517}" srcId="{56CE6251-27A8-4156-B4AD-3DD0FA5551FB}" destId="{07626574-7128-43A8-A01A-A619EDA30467}" srcOrd="1" destOrd="0" parTransId="{E3D23C96-08FF-4125-B13B-6FD9F4D63B20}" sibTransId="{DB8F6DCF-7EE1-4C5E-8BD5-B0048B378009}"/>
    <dgm:cxn modelId="{FF833774-18D0-4C20-BA95-BE6F0823FCB2}" srcId="{F762997D-C557-4610-AB61-63ADF51E2730}" destId="{4C770713-4213-4E68-AE4B-06927593FC7E}" srcOrd="0" destOrd="0" parTransId="{DA2B6120-A71D-48F6-8463-B923D36957CE}" sibTransId="{07C17497-0957-433A-8784-DAA765654CC9}"/>
    <dgm:cxn modelId="{167B795E-2192-4F55-B58C-222BBE45876B}" srcId="{6EDC1E15-6D66-4E27-9C85-35B8807BE912}" destId="{F786A800-4961-4952-9739-6B343F0DD15C}" srcOrd="4" destOrd="0" parTransId="{E7963CCC-6BDB-47B1-9E92-B94C03DF688B}" sibTransId="{3974AC3A-A2C4-4CF6-9194-2601766EC18F}"/>
    <dgm:cxn modelId="{12A07BDB-DF01-4D45-BF59-D464122668F3}" type="presOf" srcId="{994C3951-8913-4A29-A228-2B56BEF0AA33}" destId="{0644A21B-5568-4EDB-A001-DDDF6D6EBCAA}" srcOrd="0" destOrd="0" presId="urn:microsoft.com/office/officeart/2005/8/layout/hList1"/>
    <dgm:cxn modelId="{5A08A168-F4C3-4FF1-AF39-19279340E5E3}" type="presOf" srcId="{56CE6251-27A8-4156-B4AD-3DD0FA5551FB}" destId="{B0DB9270-E370-46CC-B048-E5202D263E09}" srcOrd="0" destOrd="0" presId="urn:microsoft.com/office/officeart/2005/8/layout/hList1"/>
    <dgm:cxn modelId="{922F12B2-745B-4AB5-BA1E-BC1149C5D6B5}" type="presParOf" srcId="{B0DB9270-E370-46CC-B048-E5202D263E09}" destId="{D8AB7C0E-1F18-48AC-8D24-A9256506931A}" srcOrd="0" destOrd="0" presId="urn:microsoft.com/office/officeart/2005/8/layout/hList1"/>
    <dgm:cxn modelId="{46775584-33E0-48EF-A496-625618565F0E}" type="presParOf" srcId="{D8AB7C0E-1F18-48AC-8D24-A9256506931A}" destId="{99595F54-152B-4A15-95E7-7DF44C271346}" srcOrd="0" destOrd="0" presId="urn:microsoft.com/office/officeart/2005/8/layout/hList1"/>
    <dgm:cxn modelId="{B317DF40-876C-4DAE-8B3A-08946D750EB0}" type="presParOf" srcId="{D8AB7C0E-1F18-48AC-8D24-A9256506931A}" destId="{377E17CE-669F-48F5-96A7-3B1C03580376}" srcOrd="1" destOrd="0" presId="urn:microsoft.com/office/officeart/2005/8/layout/hList1"/>
    <dgm:cxn modelId="{EF89DA33-02A2-4120-8E88-26FDA47B4D91}" type="presParOf" srcId="{B0DB9270-E370-46CC-B048-E5202D263E09}" destId="{67921D43-68BA-4853-AAD3-496C2A9C0A98}" srcOrd="1" destOrd="0" presId="urn:microsoft.com/office/officeart/2005/8/layout/hList1"/>
    <dgm:cxn modelId="{DBF49BBC-4D3C-4079-987C-A809ABC10E90}" type="presParOf" srcId="{B0DB9270-E370-46CC-B048-E5202D263E09}" destId="{59745BA8-8FC3-4E9F-B2CF-338D4E143180}" srcOrd="2" destOrd="0" presId="urn:microsoft.com/office/officeart/2005/8/layout/hList1"/>
    <dgm:cxn modelId="{EAFB23A0-ED5B-487A-954C-715B9AA5BEB1}" type="presParOf" srcId="{59745BA8-8FC3-4E9F-B2CF-338D4E143180}" destId="{5F223DAD-228C-4A57-8686-16ABCED6A753}" srcOrd="0" destOrd="0" presId="urn:microsoft.com/office/officeart/2005/8/layout/hList1"/>
    <dgm:cxn modelId="{00CB1B2E-95B0-467F-A1BF-1D24141EDB67}" type="presParOf" srcId="{59745BA8-8FC3-4E9F-B2CF-338D4E143180}" destId="{0644A21B-5568-4EDB-A001-DDDF6D6EBCAA}" srcOrd="1" destOrd="0" presId="urn:microsoft.com/office/officeart/2005/8/layout/hList1"/>
    <dgm:cxn modelId="{535DF398-7C87-4E15-975C-4389D695E5AE}" type="presParOf" srcId="{B0DB9270-E370-46CC-B048-E5202D263E09}" destId="{D3D49D59-B469-49BC-AFBA-BE76EF218AC8}" srcOrd="3" destOrd="0" presId="urn:microsoft.com/office/officeart/2005/8/layout/hList1"/>
    <dgm:cxn modelId="{A6ED6605-878F-430A-8F5C-3D4CCDA717DA}" type="presParOf" srcId="{B0DB9270-E370-46CC-B048-E5202D263E09}" destId="{8FCD38AA-9195-4C38-9171-E5B552702D78}" srcOrd="4" destOrd="0" presId="urn:microsoft.com/office/officeart/2005/8/layout/hList1"/>
    <dgm:cxn modelId="{263E7F5F-D707-4B7E-8172-E81527229F46}" type="presParOf" srcId="{8FCD38AA-9195-4C38-9171-E5B552702D78}" destId="{0C57C866-2491-419E-B334-EF82557086C0}" srcOrd="0" destOrd="0" presId="urn:microsoft.com/office/officeart/2005/8/layout/hList1"/>
    <dgm:cxn modelId="{7478BBFF-BDB7-4E83-A4EB-844F43A60A6E}" type="presParOf" srcId="{8FCD38AA-9195-4C38-9171-E5B552702D78}" destId="{2F01D33D-A4B4-4719-B40A-E3BB7C69FF5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EC1F2B-9245-4AB7-9EF4-6D21F0E863CF}">
      <dsp:nvSpPr>
        <dsp:cNvPr id="0" name=""/>
        <dsp:cNvSpPr/>
      </dsp:nvSpPr>
      <dsp:spPr>
        <a:xfrm>
          <a:off x="3164921" y="1547649"/>
          <a:ext cx="1967129" cy="1701646"/>
        </a:xfrm>
        <a:prstGeom prst="hexagon">
          <a:avLst>
            <a:gd name="adj" fmla="val 28570"/>
            <a:gd name="vf" fmla="val 115470"/>
          </a:avLst>
        </a:prstGeom>
        <a:solidFill>
          <a:srgbClr val="6F1B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Arial" panose="020B0604020202020204" pitchFamily="34" charset="0"/>
            </a:rPr>
            <a:t>Participant</a:t>
          </a:r>
          <a:endParaRPr lang="en-US" sz="1800" b="1" kern="1200" dirty="0">
            <a:latin typeface="Arial" panose="020B0604020202020204" pitchFamily="34" charset="0"/>
          </a:endParaRPr>
        </a:p>
      </dsp:txBody>
      <dsp:txXfrm>
        <a:off x="3490902" y="1829636"/>
        <a:ext cx="1315167" cy="1137672"/>
      </dsp:txXfrm>
    </dsp:sp>
    <dsp:sp modelId="{77E3CB3D-261D-42C7-9A7A-8B69EE3880C7}">
      <dsp:nvSpPr>
        <dsp:cNvPr id="0" name=""/>
        <dsp:cNvSpPr/>
      </dsp:nvSpPr>
      <dsp:spPr>
        <a:xfrm>
          <a:off x="4396722" y="733526"/>
          <a:ext cx="742192" cy="639496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327E55-C7DA-4BBA-94F4-B3A768FFD864}">
      <dsp:nvSpPr>
        <dsp:cNvPr id="0" name=""/>
        <dsp:cNvSpPr/>
      </dsp:nvSpPr>
      <dsp:spPr>
        <a:xfrm>
          <a:off x="3159681" y="0"/>
          <a:ext cx="1984931" cy="1394611"/>
        </a:xfrm>
        <a:prstGeom prst="hexagon">
          <a:avLst>
            <a:gd name="adj" fmla="val 28570"/>
            <a:gd name="vf" fmla="val 115470"/>
          </a:avLst>
        </a:prstGeom>
        <a:solidFill>
          <a:srgbClr val="DCCBD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Arial" panose="020B0604020202020204" pitchFamily="34" charset="0"/>
            </a:rPr>
            <a:t>Integrated Delivery &amp; Financing System</a:t>
          </a:r>
          <a:endParaRPr lang="en-US" sz="1600" b="1" kern="1200" dirty="0">
            <a:solidFill>
              <a:schemeClr val="tx1"/>
            </a:solidFill>
            <a:latin typeface="Arial" panose="020B0604020202020204" pitchFamily="34" charset="0"/>
          </a:endParaRPr>
        </a:p>
      </dsp:txBody>
      <dsp:txXfrm>
        <a:off x="3457905" y="209532"/>
        <a:ext cx="1388483" cy="975547"/>
      </dsp:txXfrm>
    </dsp:sp>
    <dsp:sp modelId="{3A8B84FC-4207-4090-B37D-270DFAFF5D86}">
      <dsp:nvSpPr>
        <dsp:cNvPr id="0" name=""/>
        <dsp:cNvSpPr/>
      </dsp:nvSpPr>
      <dsp:spPr>
        <a:xfrm>
          <a:off x="5262918" y="1929044"/>
          <a:ext cx="742192" cy="639496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7CB559-F984-4720-9E9E-A0EB6DF60083}">
      <dsp:nvSpPr>
        <dsp:cNvPr id="0" name=""/>
        <dsp:cNvSpPr/>
      </dsp:nvSpPr>
      <dsp:spPr>
        <a:xfrm>
          <a:off x="4638116" y="857779"/>
          <a:ext cx="1984931" cy="1394611"/>
        </a:xfrm>
        <a:prstGeom prst="hexagon">
          <a:avLst>
            <a:gd name="adj" fmla="val 28570"/>
            <a:gd name="vf" fmla="val 115470"/>
          </a:avLst>
        </a:prstGeom>
        <a:solidFill>
          <a:srgbClr val="C4AEC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Arial" panose="020B0604020202020204" pitchFamily="34" charset="0"/>
            </a:rPr>
            <a:t>D-SNP Platform</a:t>
          </a:r>
        </a:p>
      </dsp:txBody>
      <dsp:txXfrm>
        <a:off x="4936340" y="1067311"/>
        <a:ext cx="1388483" cy="975547"/>
      </dsp:txXfrm>
    </dsp:sp>
    <dsp:sp modelId="{CADD56A2-5683-4393-A15A-AE4F267165D8}">
      <dsp:nvSpPr>
        <dsp:cNvPr id="0" name=""/>
        <dsp:cNvSpPr/>
      </dsp:nvSpPr>
      <dsp:spPr>
        <a:xfrm>
          <a:off x="4661202" y="3278560"/>
          <a:ext cx="742192" cy="639496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D12D93-B601-471A-9BB8-96B69DF9AED9}">
      <dsp:nvSpPr>
        <dsp:cNvPr id="0" name=""/>
        <dsp:cNvSpPr/>
      </dsp:nvSpPr>
      <dsp:spPr>
        <a:xfrm>
          <a:off x="4718799" y="2544074"/>
          <a:ext cx="1984931" cy="1394611"/>
        </a:xfrm>
        <a:prstGeom prst="hexagon">
          <a:avLst>
            <a:gd name="adj" fmla="val 28570"/>
            <a:gd name="vf" fmla="val 115470"/>
          </a:avLst>
        </a:prstGeom>
        <a:solidFill>
          <a:srgbClr val="9D74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Arial" panose="020B0604020202020204" pitchFamily="34" charset="0"/>
            </a:rPr>
            <a:t>Community Collaboration</a:t>
          </a:r>
        </a:p>
      </dsp:txBody>
      <dsp:txXfrm>
        <a:off x="5017023" y="2753606"/>
        <a:ext cx="1388483" cy="975547"/>
      </dsp:txXfrm>
    </dsp:sp>
    <dsp:sp modelId="{54FD77BE-D050-49F5-822C-14D7332CBC54}">
      <dsp:nvSpPr>
        <dsp:cNvPr id="0" name=""/>
        <dsp:cNvSpPr/>
      </dsp:nvSpPr>
      <dsp:spPr>
        <a:xfrm>
          <a:off x="3168582" y="3418645"/>
          <a:ext cx="742192" cy="639496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A12447-0192-4216-A4A3-B80518D48647}">
      <dsp:nvSpPr>
        <dsp:cNvPr id="0" name=""/>
        <dsp:cNvSpPr/>
      </dsp:nvSpPr>
      <dsp:spPr>
        <a:xfrm>
          <a:off x="3159681" y="3402813"/>
          <a:ext cx="1984931" cy="1394611"/>
        </a:xfrm>
        <a:prstGeom prst="hexagon">
          <a:avLst>
            <a:gd name="adj" fmla="val 28570"/>
            <a:gd name="vf" fmla="val 115470"/>
          </a:avLst>
        </a:prstGeom>
        <a:solidFill>
          <a:srgbClr val="DCCBD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Arial" panose="020B0604020202020204" pitchFamily="34" charset="0"/>
            </a:rPr>
            <a:t>Clinical Excellence</a:t>
          </a:r>
        </a:p>
      </dsp:txBody>
      <dsp:txXfrm>
        <a:off x="3457905" y="3612345"/>
        <a:ext cx="1388483" cy="975547"/>
      </dsp:txXfrm>
    </dsp:sp>
    <dsp:sp modelId="{0F06B1D3-F368-4C48-97E0-DC59A892A930}">
      <dsp:nvSpPr>
        <dsp:cNvPr id="0" name=""/>
        <dsp:cNvSpPr/>
      </dsp:nvSpPr>
      <dsp:spPr>
        <a:xfrm>
          <a:off x="2288201" y="2223606"/>
          <a:ext cx="742192" cy="639496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0C7430-76C7-4D1D-8E8C-0EBBCC367FC4}">
      <dsp:nvSpPr>
        <dsp:cNvPr id="0" name=""/>
        <dsp:cNvSpPr/>
      </dsp:nvSpPr>
      <dsp:spPr>
        <a:xfrm>
          <a:off x="1674381" y="2545033"/>
          <a:ext cx="1984931" cy="1394611"/>
        </a:xfrm>
        <a:prstGeom prst="hexagon">
          <a:avLst>
            <a:gd name="adj" fmla="val 28570"/>
            <a:gd name="vf" fmla="val 115470"/>
          </a:avLst>
        </a:prstGeom>
        <a:solidFill>
          <a:srgbClr val="C4AEC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Arial" panose="020B0604020202020204" pitchFamily="34" charset="0"/>
            </a:rPr>
            <a:t>Informatics</a:t>
          </a:r>
        </a:p>
      </dsp:txBody>
      <dsp:txXfrm>
        <a:off x="1972605" y="2754565"/>
        <a:ext cx="1388483" cy="975547"/>
      </dsp:txXfrm>
    </dsp:sp>
    <dsp:sp modelId="{5B3A2C0B-E2A3-466B-9C76-465A92048AEB}">
      <dsp:nvSpPr>
        <dsp:cNvPr id="0" name=""/>
        <dsp:cNvSpPr/>
      </dsp:nvSpPr>
      <dsp:spPr>
        <a:xfrm>
          <a:off x="1674381" y="855860"/>
          <a:ext cx="1984931" cy="1394611"/>
        </a:xfrm>
        <a:prstGeom prst="hexagon">
          <a:avLst>
            <a:gd name="adj" fmla="val 28570"/>
            <a:gd name="vf" fmla="val 115470"/>
          </a:avLst>
        </a:prstGeom>
        <a:solidFill>
          <a:srgbClr val="AD8CA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Arial" panose="020B0604020202020204" pitchFamily="34" charset="0"/>
            </a:rPr>
            <a:t>Analytics</a:t>
          </a:r>
        </a:p>
      </dsp:txBody>
      <dsp:txXfrm>
        <a:off x="1972605" y="1065392"/>
        <a:ext cx="1388483" cy="9755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016340-C58C-4ACF-A81F-59479A9D6473}">
      <dsp:nvSpPr>
        <dsp:cNvPr id="0" name=""/>
        <dsp:cNvSpPr/>
      </dsp:nvSpPr>
      <dsp:spPr>
        <a:xfrm rot="16200000">
          <a:off x="-1077665" y="1078645"/>
          <a:ext cx="5038821" cy="2881530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0" rIns="13335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smtClean="0">
              <a:latin typeface="Arial" panose="020B0604020202020204" pitchFamily="34" charset="0"/>
              <a:cs typeface="Arial" panose="020B0604020202020204" pitchFamily="34" charset="0"/>
            </a:rPr>
            <a:t>Leverage Expertise</a:t>
          </a:r>
          <a:endParaRPr lang="en-US" sz="21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smtClean="0">
              <a:latin typeface="Arial" panose="020B0604020202020204" pitchFamily="34" charset="0"/>
              <a:cs typeface="Arial" panose="020B0604020202020204" pitchFamily="34" charset="0"/>
            </a:rPr>
            <a:t>As a PA-based plan, we see DHS existing service coordination networks &amp; experiences are assets &amp; opportunities 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SNP breath and depth of expertise enables integration of long-term support 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Integrated delivery &amp; financing offers  innovation in value-based care 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980" y="1007764"/>
        <a:ext cx="2881530" cy="3023293"/>
      </dsp:txXfrm>
    </dsp:sp>
    <dsp:sp modelId="{5F418AED-2012-4A50-98EB-241D1B2E4B1A}">
      <dsp:nvSpPr>
        <dsp:cNvPr id="0" name=""/>
        <dsp:cNvSpPr/>
      </dsp:nvSpPr>
      <dsp:spPr>
        <a:xfrm rot="16200000">
          <a:off x="1654444" y="1239891"/>
          <a:ext cx="5038821" cy="2559037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0" rIns="13335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smtClean="0">
              <a:latin typeface="Arial" panose="020B0604020202020204" pitchFamily="34" charset="0"/>
              <a:cs typeface="Arial" panose="020B0604020202020204" pitchFamily="34" charset="0"/>
            </a:rPr>
            <a:t>Coordinate Service Needs With Partners &amp; UPMC Core Team</a:t>
          </a:r>
          <a:endParaRPr lang="en-US" sz="21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>
              <a:latin typeface="Arial" panose="020B0604020202020204" pitchFamily="34" charset="0"/>
              <a:cs typeface="Arial" panose="020B0604020202020204" pitchFamily="34" charset="0"/>
            </a:rPr>
            <a:t>Integrated  care model &amp; Informatics                  </a:t>
          </a:r>
          <a:endParaRPr lang="en-US" sz="15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>
              <a:latin typeface="Arial" panose="020B0604020202020204" pitchFamily="34" charset="0"/>
              <a:cs typeface="Arial" panose="020B0604020202020204" pitchFamily="34" charset="0"/>
            </a:rPr>
            <a:t>Partners:</a:t>
          </a:r>
          <a:endParaRPr lang="en-US" sz="15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Performance &amp; value</a:t>
          </a:r>
          <a:endParaRPr lang="en-US" sz="15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smtClean="0">
              <a:latin typeface="Arial" panose="020B0604020202020204" pitchFamily="34" charset="0"/>
              <a:cs typeface="Arial" panose="020B0604020202020204" pitchFamily="34" charset="0"/>
            </a:rPr>
            <a:t>Represent diversity of participants</a:t>
          </a:r>
          <a:endParaRPr lang="en-US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2894336" y="1007763"/>
        <a:ext cx="2559037" cy="3023293"/>
      </dsp:txXfrm>
    </dsp:sp>
    <dsp:sp modelId="{33F08CA3-A6A5-40BC-867B-A816E95C1D7C}">
      <dsp:nvSpPr>
        <dsp:cNvPr id="0" name=""/>
        <dsp:cNvSpPr/>
      </dsp:nvSpPr>
      <dsp:spPr>
        <a:xfrm rot="16200000">
          <a:off x="4438769" y="1079185"/>
          <a:ext cx="4842962" cy="2788139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0" rIns="133350" bIns="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smtClean="0">
              <a:latin typeface="Arial" panose="020B0604020202020204" pitchFamily="34" charset="0"/>
              <a:cs typeface="Arial" panose="020B0604020202020204" pitchFamily="34" charset="0"/>
            </a:rPr>
            <a:t>Address Social Determinants</a:t>
          </a:r>
          <a:endParaRPr lang="en-US" sz="21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Housing partnerships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Unpaid caregiver support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Arial" panose="020B0604020202020204" pitchFamily="34" charset="0"/>
              <a:cs typeface="Arial" panose="020B0604020202020204" pitchFamily="34" charset="0"/>
            </a:rPr>
            <a:t>Connect participants with existing community resources</a:t>
          </a: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5466180" y="1020366"/>
        <a:ext cx="2788139" cy="29057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595F54-152B-4A15-95E7-7DF44C271346}">
      <dsp:nvSpPr>
        <dsp:cNvPr id="0" name=""/>
        <dsp:cNvSpPr/>
      </dsp:nvSpPr>
      <dsp:spPr>
        <a:xfrm>
          <a:off x="641" y="255023"/>
          <a:ext cx="2777260" cy="8996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 smtClean="0"/>
            <a:t>Care for the whole person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Person-centered care focuses not just on treatment for the person’s illness or condition, but on:</a:t>
          </a:r>
          <a:endParaRPr lang="en-US" sz="1200" kern="1200" dirty="0"/>
        </a:p>
      </dsp:txBody>
      <dsp:txXfrm>
        <a:off x="641" y="255023"/>
        <a:ext cx="2777260" cy="899653"/>
      </dsp:txXfrm>
    </dsp:sp>
    <dsp:sp modelId="{377E17CE-669F-48F5-96A7-3B1C03580376}">
      <dsp:nvSpPr>
        <dsp:cNvPr id="0" name=""/>
        <dsp:cNvSpPr/>
      </dsp:nvSpPr>
      <dsp:spPr>
        <a:xfrm>
          <a:off x="641" y="1154676"/>
          <a:ext cx="2777260" cy="361791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bg2">
                  <a:lumMod val="10000"/>
                </a:schemeClr>
              </a:solidFill>
            </a:rPr>
            <a:t>The person’s strengths, rather than their limitations</a:t>
          </a:r>
          <a:endParaRPr lang="en-US" sz="1600" kern="1200" dirty="0">
            <a:solidFill>
              <a:schemeClr val="bg2">
                <a:lumMod val="10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bg2">
                  <a:lumMod val="10000"/>
                </a:schemeClr>
              </a:solidFill>
            </a:rPr>
            <a:t>The person’s interests—what’s important to them</a:t>
          </a:r>
          <a:endParaRPr lang="en-US" sz="1600" kern="1200" dirty="0">
            <a:solidFill>
              <a:schemeClr val="bg2">
                <a:lumMod val="10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bg2">
                  <a:lumMod val="10000"/>
                </a:schemeClr>
              </a:solidFill>
            </a:rPr>
            <a:t>Activities that are truly meaningful to them</a:t>
          </a:r>
          <a:endParaRPr lang="en-US" sz="1600" kern="1200" dirty="0">
            <a:solidFill>
              <a:schemeClr val="bg2">
                <a:lumMod val="10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bg2">
                  <a:lumMod val="10000"/>
                </a:schemeClr>
              </a:solidFill>
            </a:rPr>
            <a:t>Close and continuous contact with others (real relationships)</a:t>
          </a:r>
          <a:endParaRPr lang="en-US" sz="1600" kern="1200" dirty="0">
            <a:solidFill>
              <a:schemeClr val="bg2">
                <a:lumMod val="10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bg2">
                  <a:lumMod val="10000"/>
                </a:schemeClr>
              </a:solidFill>
            </a:rPr>
            <a:t>The rewards of being interdependent, not dependent.</a:t>
          </a:r>
          <a:endParaRPr lang="en-US" sz="16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641" y="1154676"/>
        <a:ext cx="2777260" cy="3617913"/>
      </dsp:txXfrm>
    </dsp:sp>
    <dsp:sp modelId="{5F223DAD-228C-4A57-8686-16ABCED6A753}">
      <dsp:nvSpPr>
        <dsp:cNvPr id="0" name=""/>
        <dsp:cNvSpPr/>
      </dsp:nvSpPr>
      <dsp:spPr>
        <a:xfrm>
          <a:off x="3115024" y="255023"/>
          <a:ext cx="2680256" cy="8996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Active listening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i="0" kern="1200" dirty="0" smtClean="0"/>
            <a:t>Person-centered care can mean slowing down enough to be present  with the person for a few minutes</a:t>
          </a:r>
          <a:endParaRPr lang="en-US" sz="1200" kern="1200" dirty="0"/>
        </a:p>
      </dsp:txBody>
      <dsp:txXfrm>
        <a:off x="3115024" y="255023"/>
        <a:ext cx="2680256" cy="899653"/>
      </dsp:txXfrm>
    </dsp:sp>
    <dsp:sp modelId="{0644A21B-5568-4EDB-A001-DDDF6D6EBCAA}">
      <dsp:nvSpPr>
        <dsp:cNvPr id="0" name=""/>
        <dsp:cNvSpPr/>
      </dsp:nvSpPr>
      <dsp:spPr>
        <a:xfrm>
          <a:off x="3114723" y="1154676"/>
          <a:ext cx="2680857" cy="361791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bg2">
                  <a:lumMod val="10000"/>
                </a:schemeClr>
              </a:solidFill>
            </a:rPr>
            <a:t>Active listening means being attentive to what someone else is saying</a:t>
          </a:r>
          <a:endParaRPr lang="en-US" sz="1600" kern="1200" dirty="0">
            <a:solidFill>
              <a:schemeClr val="bg2">
                <a:lumMod val="10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solidFill>
                <a:schemeClr val="bg2">
                  <a:lumMod val="10000"/>
                </a:schemeClr>
              </a:solidFill>
            </a:rPr>
            <a:t>The goal of active listening is to understand the feelings and views of the person. </a:t>
          </a:r>
          <a:endParaRPr lang="en-US" sz="16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3114723" y="1154676"/>
        <a:ext cx="2680857" cy="3617913"/>
      </dsp:txXfrm>
    </dsp:sp>
    <dsp:sp modelId="{0C57C866-2491-419E-B334-EF82557086C0}">
      <dsp:nvSpPr>
        <dsp:cNvPr id="0" name=""/>
        <dsp:cNvSpPr/>
      </dsp:nvSpPr>
      <dsp:spPr>
        <a:xfrm>
          <a:off x="6132402" y="255023"/>
          <a:ext cx="2556931" cy="8996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Honoring choice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Person-centered care takes into account and honors a person’s preferences for such things as:</a:t>
          </a:r>
          <a:endParaRPr lang="en-US" sz="1200" kern="1200" dirty="0"/>
        </a:p>
      </dsp:txBody>
      <dsp:txXfrm>
        <a:off x="6132402" y="255023"/>
        <a:ext cx="2556931" cy="899653"/>
      </dsp:txXfrm>
    </dsp:sp>
    <dsp:sp modelId="{2F01D33D-A4B4-4719-B40A-E3BB7C69FF54}">
      <dsp:nvSpPr>
        <dsp:cNvPr id="0" name=""/>
        <dsp:cNvSpPr/>
      </dsp:nvSpPr>
      <dsp:spPr>
        <a:xfrm>
          <a:off x="6132402" y="1154676"/>
          <a:ext cx="2556931" cy="361791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i="0" kern="1200" dirty="0" smtClean="0">
              <a:solidFill>
                <a:schemeClr val="bg2">
                  <a:lumMod val="10000"/>
                </a:schemeClr>
              </a:solidFill>
            </a:rPr>
            <a:t>When and what they eat</a:t>
          </a:r>
          <a:endParaRPr lang="en-US" sz="1600" kern="1200" dirty="0">
            <a:solidFill>
              <a:schemeClr val="bg2">
                <a:lumMod val="10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i="0" kern="1200" dirty="0" smtClean="0">
              <a:solidFill>
                <a:schemeClr val="bg2">
                  <a:lumMod val="10000"/>
                </a:schemeClr>
              </a:solidFill>
            </a:rPr>
            <a:t>When they want to sleep and bathe</a:t>
          </a:r>
          <a:endParaRPr lang="en-US" sz="1600" kern="1200" dirty="0">
            <a:solidFill>
              <a:schemeClr val="bg2">
                <a:lumMod val="10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i="0" kern="1200" dirty="0" smtClean="0">
              <a:solidFill>
                <a:schemeClr val="bg2">
                  <a:lumMod val="10000"/>
                </a:schemeClr>
              </a:solidFill>
            </a:rPr>
            <a:t>What they want to wear</a:t>
          </a:r>
          <a:endParaRPr lang="en-US" sz="1600" kern="1200" dirty="0">
            <a:solidFill>
              <a:schemeClr val="bg2">
                <a:lumMod val="10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i="0" kern="1200" dirty="0" smtClean="0">
              <a:solidFill>
                <a:schemeClr val="bg2">
                  <a:lumMod val="10000"/>
                </a:schemeClr>
              </a:solidFill>
            </a:rPr>
            <a:t>What they want to do with their time</a:t>
          </a:r>
          <a:endParaRPr lang="en-US" sz="1600" kern="1200" dirty="0">
            <a:solidFill>
              <a:schemeClr val="bg2">
                <a:lumMod val="10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0" i="0" kern="1200" dirty="0" smtClean="0">
              <a:solidFill>
                <a:schemeClr val="bg2">
                  <a:lumMod val="10000"/>
                </a:schemeClr>
              </a:solidFill>
            </a:rPr>
            <a:t>Their end of life (for example, to be hospitalized or not, or to receive treatment such as CPR, intubation, or a feeding tube)</a:t>
          </a:r>
          <a:endParaRPr lang="en-US" sz="1600" kern="1200" dirty="0">
            <a:solidFill>
              <a:schemeClr val="bg2">
                <a:lumMod val="10000"/>
              </a:schemeClr>
            </a:solidFill>
          </a:endParaRPr>
        </a:p>
      </dsp:txBody>
      <dsp:txXfrm>
        <a:off x="6132402" y="1154676"/>
        <a:ext cx="2556931" cy="36179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3641" cy="3487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57951" y="0"/>
            <a:ext cx="4023641" cy="3487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33E8EB-AA31-486E-9ED1-3C19CAA855EC}" type="datetimeFigureOut">
              <a:rPr lang="en-US" smtClean="0"/>
              <a:t>1/11/2017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35034"/>
            <a:ext cx="4023641" cy="34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57951" y="6635034"/>
            <a:ext cx="4023641" cy="34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4E9D93-DA1F-4614-9A57-F61A786E64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108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22936" cy="350463"/>
          </a:xfrm>
          <a:prstGeom prst="rect">
            <a:avLst/>
          </a:prstGeom>
        </p:spPr>
        <p:txBody>
          <a:bodyPr vert="horz" lIns="92950" tIns="46475" rIns="92950" bIns="46475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58617" y="0"/>
            <a:ext cx="4022936" cy="350463"/>
          </a:xfrm>
          <a:prstGeom prst="rect">
            <a:avLst/>
          </a:prstGeom>
        </p:spPr>
        <p:txBody>
          <a:bodyPr vert="horz" lIns="92950" tIns="46475" rIns="92950" bIns="46475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90964890-6A6E-4A96-BF0C-0A53EB48D696}" type="datetimeFigureOut">
              <a:rPr lang="en-US" smtClean="0"/>
              <a:pPr/>
              <a:t>1/11/2017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0225" y="873125"/>
            <a:ext cx="3143250" cy="23574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0" tIns="46475" rIns="92950" bIns="4647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8370" y="3361533"/>
            <a:ext cx="7426960" cy="2750344"/>
          </a:xfrm>
          <a:prstGeom prst="rect">
            <a:avLst/>
          </a:prstGeom>
        </p:spPr>
        <p:txBody>
          <a:bodyPr vert="horz" lIns="92950" tIns="46475" rIns="92950" bIns="46475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634538"/>
            <a:ext cx="4022936" cy="350462"/>
          </a:xfrm>
          <a:prstGeom prst="rect">
            <a:avLst/>
          </a:prstGeom>
        </p:spPr>
        <p:txBody>
          <a:bodyPr vert="horz" lIns="92950" tIns="46475" rIns="92950" bIns="46475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58617" y="6634538"/>
            <a:ext cx="4022936" cy="350462"/>
          </a:xfrm>
          <a:prstGeom prst="rect">
            <a:avLst/>
          </a:prstGeom>
        </p:spPr>
        <p:txBody>
          <a:bodyPr vert="horz" lIns="92950" tIns="46475" rIns="92950" bIns="46475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BA483B01-5A44-422B-96AD-C9F14A6210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144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itchFamily="34" charset="0"/>
              <a:ea typeface="ヒラギノ角ゴ Pro W3"/>
              <a:cs typeface="ヒラギノ角ゴ Pro W3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700" b="1">
                <a:solidFill>
                  <a:srgbClr val="535A5D"/>
                </a:solidFill>
                <a:latin typeface="Arial" pitchFamily="34" charset="0"/>
                <a:ea typeface="ＭＳ Ｐゴシック" pitchFamily="34" charset="-128"/>
              </a:defRPr>
            </a:lvl1pPr>
            <a:lvl2pPr marL="739707" indent="-284503" eaLnBrk="0" hangingPunct="0">
              <a:defRPr sz="2700" b="1">
                <a:solidFill>
                  <a:srgbClr val="535A5D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38009" indent="-227601" eaLnBrk="0" hangingPunct="0">
              <a:defRPr sz="2700" b="1">
                <a:solidFill>
                  <a:srgbClr val="535A5D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93213" indent="-227601" eaLnBrk="0" hangingPunct="0">
              <a:defRPr sz="2700" b="1">
                <a:solidFill>
                  <a:srgbClr val="535A5D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48417" indent="-227601" eaLnBrk="0" hangingPunct="0">
              <a:defRPr sz="2700" b="1">
                <a:solidFill>
                  <a:srgbClr val="535A5D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03622" indent="-227601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535A5D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58826" indent="-227601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535A5D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14028" indent="-227601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535A5D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69233" indent="-227601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535A5D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5D23E85-8B6E-4C46-A741-354022669DC6}" type="slidenum">
              <a:rPr lang="en-US" sz="1200" b="0">
                <a:solidFill>
                  <a:prstClr val="black"/>
                </a:solidFill>
              </a:rPr>
              <a:pPr eaLnBrk="1" hangingPunct="1"/>
              <a:t>1</a:t>
            </a:fld>
            <a:endParaRPr lang="en-US" sz="1200" b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002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JOHN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83B01-5A44-422B-96AD-C9F14A6210B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777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JOHN</a:t>
            </a:r>
          </a:p>
          <a:p>
            <a:r>
              <a:rPr lang="en-US" dirty="0" smtClean="0"/>
              <a:t>Highlight housing partnerships for</a:t>
            </a:r>
            <a:r>
              <a:rPr lang="en-US" baseline="0" dirty="0" smtClean="0"/>
              <a:t> people with disabilities</a:t>
            </a:r>
          </a:p>
          <a:p>
            <a:r>
              <a:rPr lang="en-US" baseline="0" dirty="0" smtClean="0"/>
              <a:t>Coordination with AAAs, maybe mention Intellectual disability work</a:t>
            </a:r>
          </a:p>
          <a:p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Notes</a:t>
            </a:r>
            <a:r>
              <a:rPr lang="en-US" sz="1200" u="none" strike="noStrike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for all</a:t>
            </a:r>
            <a:endParaRPr lang="en-US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en-US" sz="1200" u="sng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Integrated Delivery and Finance System</a:t>
            </a:r>
            <a:endParaRPr lang="en-US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“We’re able to align payer and provider incentives in order to create value and offer person centered care.”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“Our approach is to build and scale what’s working well today and supplement it with our strengths as an integrated delivery and finance system.”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“We have extensive programming in place to serve the diverse and complex needs of the CHC population.”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22k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duals, 25%+ with LTC needs</a:t>
            </a:r>
            <a:endParaRPr lang="en-US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“We’ve transformed the way medical care is delivered in Pennsylvania; we’re excited to transform HCBS deliver to improve opportunities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for community living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.”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“We’ve successfully launched new lines of business as well as expanded existing lines of business in both physical health and behavioral health.”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D-SNP Platform</a:t>
            </a:r>
            <a:endParaRPr lang="en-US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“50% of members are in patient-centered medical homes and value-based shared savings practices.”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“We’re the only non-aligned 4+ star D-SNP in the country, and the largest stand-alone 4-star D-SNP.”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 </a:t>
            </a:r>
          </a:p>
          <a:p>
            <a:r>
              <a:rPr lang="en-US" sz="1200" u="sng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Local Collaboration</a:t>
            </a:r>
            <a:endParaRPr lang="en-US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“We’ve been collaborating with existing service coordination entities for over two years.”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GECAC (Erie),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Souwthwest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PA AAA, Allegheny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Co</a:t>
            </a:r>
            <a:endParaRPr lang="en-US" sz="120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“Our hybrid approach allows us to match participants with organizations that have deep expertise in meeting their specific needs. “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“Partnering with local organizations allows us to tap into the deep resources and connections that exist in Pennsylvania.”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83B01-5A44-422B-96AD-C9F14A6210B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343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83B01-5A44-422B-96AD-C9F14A6210B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238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Discuss</a:t>
            </a:r>
            <a:r>
              <a:rPr lang="en-US" b="1" baseline="0" dirty="0" smtClean="0"/>
              <a:t> current value based contracting with Heritage Valley, Lancaster General, Reading Health System, and in discussions with Thomas Jefferson</a:t>
            </a:r>
            <a:endParaRPr lang="en-US" b="1" dirty="0" smtClean="0"/>
          </a:p>
          <a:p>
            <a:endParaRPr lang="en-US" baseline="0" dirty="0" smtClean="0"/>
          </a:p>
          <a:p>
            <a:pPr lvl="1"/>
            <a:r>
              <a:rPr lang="en-US" dirty="0" smtClean="0"/>
              <a:t>Health Plan community-based programs</a:t>
            </a:r>
          </a:p>
          <a:p>
            <a:pPr lvl="1"/>
            <a:r>
              <a:rPr lang="en-US" dirty="0" smtClean="0"/>
              <a:t>Community LIFE collaboration</a:t>
            </a:r>
          </a:p>
          <a:p>
            <a:pPr lvl="1"/>
            <a:r>
              <a:rPr lang="en-US" dirty="0" smtClean="0"/>
              <a:t>Nursing facility innovation</a:t>
            </a:r>
          </a:p>
          <a:p>
            <a:pPr defTabSz="902056">
              <a:defRPr/>
            </a:pP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83B01-5A44-422B-96AD-C9F14A6210B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746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2056">
              <a:defRPr/>
            </a:pPr>
            <a:r>
              <a:rPr lang="en-US" dirty="0" smtClean="0"/>
              <a:t>James: We have</a:t>
            </a:r>
            <a:r>
              <a:rPr lang="en-US" baseline="0" dirty="0" smtClean="0"/>
              <a:t> significant expertise in member driven treatment strategies; currently assessing shared decision making strategies with federal (PCORI) award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83B01-5A44-422B-96AD-C9F14A6210B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858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Industry leader: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Most wired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INFO Week</a:t>
            </a:r>
          </a:p>
          <a:p>
            <a:pPr marL="0" indent="0">
              <a:buFontTx/>
              <a:buNone/>
            </a:pPr>
            <a:endParaRPr lang="en-US" dirty="0" smtClean="0"/>
          </a:p>
          <a:p>
            <a:pPr marL="0" indent="0">
              <a:buFontTx/>
              <a:buNone/>
            </a:pPr>
            <a:r>
              <a:rPr lang="en-US" dirty="0" smtClean="0"/>
              <a:t>UPMC</a:t>
            </a:r>
            <a:r>
              <a:rPr lang="en-US" baseline="0" dirty="0" smtClean="0"/>
              <a:t> Enterprises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Coravi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HCC Scout (Health Fidelity)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dirty="0" smtClean="0"/>
              <a:t>IT Payer Applications team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Over 250 resources</a:t>
            </a:r>
            <a:r>
              <a:rPr lang="en-US" baseline="0" dirty="0" smtClean="0"/>
              <a:t> supporting full suite of insurance solutions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Dedicated product and technology development team to deliver accelerated roadmap of POP Health and MLTSS integrated platform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Ability to leverage strategic vendor partnerships to scale and meet emerging and dynamic needs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Track record of delivering (</a:t>
            </a:r>
            <a:r>
              <a:rPr lang="en-US" baseline="0" dirty="0" err="1" smtClean="0"/>
              <a:t>evolent</a:t>
            </a:r>
            <a:r>
              <a:rPr lang="en-US" baseline="0" dirty="0" smtClean="0"/>
              <a:t>, UPMC, etc.)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Analytics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Incorporate stratification and analytics knowledge directly into population health’s product evolution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Infuse the knowledge and models from dedicated Health Economics and data scientists experts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 (may need some help here)</a:t>
            </a:r>
          </a:p>
          <a:p>
            <a:pPr marL="0" indent="0">
              <a:buFontTx/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83B01-5A44-422B-96AD-C9F14A6210B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3934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2056">
              <a:defRPr/>
            </a:pPr>
            <a:r>
              <a:rPr lang="en-US" i="1" u="sng" dirty="0"/>
              <a:t>HCBS are already widely available, they’re not the key ingredient</a:t>
            </a:r>
          </a:p>
          <a:p>
            <a:endParaRPr lang="en-US" dirty="0" smtClean="0"/>
          </a:p>
          <a:p>
            <a:r>
              <a:rPr lang="en-US" dirty="0" smtClean="0"/>
              <a:t>Themes</a:t>
            </a:r>
            <a:r>
              <a:rPr lang="en-US" baseline="0" dirty="0" smtClean="0"/>
              <a:t> to reiterate: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Deep experience serving duals, including people with LTSS needs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Excited to advance our quality leadership with new tools to improve care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(as only non-integrated, stand-alone D-SNP to reach 4 stars)</a:t>
            </a:r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Person centered, social model, ready to innovate in self-direction and consumer control</a:t>
            </a:r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Community integration (access to social experiences, combat isolation, we do not want “nursing homes of 1”)</a:t>
            </a:r>
          </a:p>
          <a:p>
            <a:pPr marL="171450" lvl="0" indent="-171450">
              <a:buFontTx/>
              <a:buChar char="-"/>
            </a:pPr>
            <a:r>
              <a:rPr lang="en-US" dirty="0" smtClean="0"/>
              <a:t>Acknowledge</a:t>
            </a:r>
            <a:r>
              <a:rPr lang="en-US" baseline="0" dirty="0" smtClean="0"/>
              <a:t> housing and employment need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83B01-5A44-422B-96AD-C9F14A6210B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832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 userDrawn="1"/>
        </p:nvSpPr>
        <p:spPr bwMode="auto">
          <a:xfrm>
            <a:off x="0" y="0"/>
            <a:ext cx="9144000" cy="1219200"/>
          </a:xfrm>
          <a:custGeom>
            <a:avLst/>
            <a:gdLst/>
            <a:ahLst/>
            <a:cxnLst>
              <a:cxn ang="0">
                <a:pos x="11520" y="0"/>
              </a:cxn>
              <a:cxn ang="0">
                <a:pos x="11520" y="1536"/>
              </a:cxn>
              <a:cxn ang="0">
                <a:pos x="11396" y="1478"/>
              </a:cxn>
              <a:cxn ang="0">
                <a:pos x="11240" y="1410"/>
              </a:cxn>
              <a:cxn ang="0">
                <a:pos x="11022" y="1323"/>
              </a:cxn>
              <a:cxn ang="0">
                <a:pos x="10743" y="1220"/>
              </a:cxn>
              <a:cxn ang="0">
                <a:pos x="10403" y="1104"/>
              </a:cxn>
              <a:cxn ang="0">
                <a:pos x="10002" y="980"/>
              </a:cxn>
              <a:cxn ang="0">
                <a:pos x="9662" y="886"/>
              </a:cxn>
              <a:cxn ang="0">
                <a:pos x="9416" y="821"/>
              </a:cxn>
              <a:cxn ang="0">
                <a:pos x="9155" y="758"/>
              </a:cxn>
              <a:cxn ang="0">
                <a:pos x="8879" y="695"/>
              </a:cxn>
              <a:cxn ang="0">
                <a:pos x="8586" y="632"/>
              </a:cxn>
              <a:cxn ang="0">
                <a:pos x="8280" y="572"/>
              </a:cxn>
              <a:cxn ang="0">
                <a:pos x="7959" y="515"/>
              </a:cxn>
              <a:cxn ang="0">
                <a:pos x="7623" y="460"/>
              </a:cxn>
              <a:cxn ang="0">
                <a:pos x="7274" y="409"/>
              </a:cxn>
              <a:cxn ang="0">
                <a:pos x="6908" y="361"/>
              </a:cxn>
              <a:cxn ang="0">
                <a:pos x="6527" y="318"/>
              </a:cxn>
              <a:cxn ang="0">
                <a:pos x="6132" y="279"/>
              </a:cxn>
              <a:cxn ang="0">
                <a:pos x="5723" y="244"/>
              </a:cxn>
              <a:cxn ang="0">
                <a:pos x="5298" y="216"/>
              </a:cxn>
              <a:cxn ang="0">
                <a:pos x="4859" y="195"/>
              </a:cxn>
              <a:cxn ang="0">
                <a:pos x="4406" y="180"/>
              </a:cxn>
              <a:cxn ang="0">
                <a:pos x="3938" y="172"/>
              </a:cxn>
              <a:cxn ang="0">
                <a:pos x="3698" y="171"/>
              </a:cxn>
              <a:cxn ang="0">
                <a:pos x="3252" y="174"/>
              </a:cxn>
              <a:cxn ang="0">
                <a:pos x="2835" y="183"/>
              </a:cxn>
              <a:cxn ang="0">
                <a:pos x="2447" y="196"/>
              </a:cxn>
              <a:cxn ang="0">
                <a:pos x="2087" y="214"/>
              </a:cxn>
              <a:cxn ang="0">
                <a:pos x="1755" y="234"/>
              </a:cxn>
              <a:cxn ang="0">
                <a:pos x="1452" y="258"/>
              </a:cxn>
              <a:cxn ang="0">
                <a:pos x="1176" y="282"/>
              </a:cxn>
              <a:cxn ang="0">
                <a:pos x="713" y="333"/>
              </a:cxn>
              <a:cxn ang="0">
                <a:pos x="365" y="381"/>
              </a:cxn>
              <a:cxn ang="0">
                <a:pos x="132" y="418"/>
              </a:cxn>
              <a:cxn ang="0">
                <a:pos x="0" y="444"/>
              </a:cxn>
            </a:cxnLst>
            <a:rect l="0" t="0" r="r" b="b"/>
            <a:pathLst>
              <a:path w="11520" h="1536">
                <a:moveTo>
                  <a:pt x="0" y="0"/>
                </a:moveTo>
                <a:lnTo>
                  <a:pt x="11520" y="0"/>
                </a:lnTo>
                <a:lnTo>
                  <a:pt x="11520" y="1536"/>
                </a:lnTo>
                <a:lnTo>
                  <a:pt x="11520" y="1536"/>
                </a:lnTo>
                <a:lnTo>
                  <a:pt x="11489" y="1521"/>
                </a:lnTo>
                <a:lnTo>
                  <a:pt x="11396" y="1478"/>
                </a:lnTo>
                <a:lnTo>
                  <a:pt x="11325" y="1446"/>
                </a:lnTo>
                <a:lnTo>
                  <a:pt x="11240" y="1410"/>
                </a:lnTo>
                <a:lnTo>
                  <a:pt x="11139" y="1368"/>
                </a:lnTo>
                <a:lnTo>
                  <a:pt x="11022" y="1323"/>
                </a:lnTo>
                <a:lnTo>
                  <a:pt x="10890" y="1272"/>
                </a:lnTo>
                <a:lnTo>
                  <a:pt x="10743" y="1220"/>
                </a:lnTo>
                <a:lnTo>
                  <a:pt x="10581" y="1163"/>
                </a:lnTo>
                <a:lnTo>
                  <a:pt x="10403" y="1104"/>
                </a:lnTo>
                <a:lnTo>
                  <a:pt x="10211" y="1043"/>
                </a:lnTo>
                <a:lnTo>
                  <a:pt x="10002" y="980"/>
                </a:lnTo>
                <a:lnTo>
                  <a:pt x="9779" y="917"/>
                </a:lnTo>
                <a:lnTo>
                  <a:pt x="9662" y="886"/>
                </a:lnTo>
                <a:lnTo>
                  <a:pt x="9540" y="853"/>
                </a:lnTo>
                <a:lnTo>
                  <a:pt x="9416" y="821"/>
                </a:lnTo>
                <a:lnTo>
                  <a:pt x="9287" y="790"/>
                </a:lnTo>
                <a:lnTo>
                  <a:pt x="9155" y="758"/>
                </a:lnTo>
                <a:lnTo>
                  <a:pt x="9018" y="727"/>
                </a:lnTo>
                <a:lnTo>
                  <a:pt x="8879" y="695"/>
                </a:lnTo>
                <a:lnTo>
                  <a:pt x="8735" y="664"/>
                </a:lnTo>
                <a:lnTo>
                  <a:pt x="8586" y="632"/>
                </a:lnTo>
                <a:lnTo>
                  <a:pt x="8436" y="602"/>
                </a:lnTo>
                <a:lnTo>
                  <a:pt x="8280" y="572"/>
                </a:lnTo>
                <a:lnTo>
                  <a:pt x="8123" y="544"/>
                </a:lnTo>
                <a:lnTo>
                  <a:pt x="7959" y="515"/>
                </a:lnTo>
                <a:lnTo>
                  <a:pt x="7794" y="487"/>
                </a:lnTo>
                <a:lnTo>
                  <a:pt x="7623" y="460"/>
                </a:lnTo>
                <a:lnTo>
                  <a:pt x="7451" y="435"/>
                </a:lnTo>
                <a:lnTo>
                  <a:pt x="7274" y="409"/>
                </a:lnTo>
                <a:lnTo>
                  <a:pt x="7092" y="384"/>
                </a:lnTo>
                <a:lnTo>
                  <a:pt x="6908" y="361"/>
                </a:lnTo>
                <a:lnTo>
                  <a:pt x="6719" y="339"/>
                </a:lnTo>
                <a:lnTo>
                  <a:pt x="6527" y="318"/>
                </a:lnTo>
                <a:lnTo>
                  <a:pt x="6332" y="297"/>
                </a:lnTo>
                <a:lnTo>
                  <a:pt x="6132" y="279"/>
                </a:lnTo>
                <a:lnTo>
                  <a:pt x="5930" y="261"/>
                </a:lnTo>
                <a:lnTo>
                  <a:pt x="5723" y="244"/>
                </a:lnTo>
                <a:lnTo>
                  <a:pt x="5513" y="229"/>
                </a:lnTo>
                <a:lnTo>
                  <a:pt x="5298" y="216"/>
                </a:lnTo>
                <a:lnTo>
                  <a:pt x="5081" y="205"/>
                </a:lnTo>
                <a:lnTo>
                  <a:pt x="4859" y="195"/>
                </a:lnTo>
                <a:lnTo>
                  <a:pt x="4634" y="186"/>
                </a:lnTo>
                <a:lnTo>
                  <a:pt x="4406" y="180"/>
                </a:lnTo>
                <a:lnTo>
                  <a:pt x="4173" y="175"/>
                </a:lnTo>
                <a:lnTo>
                  <a:pt x="3938" y="172"/>
                </a:lnTo>
                <a:lnTo>
                  <a:pt x="3698" y="171"/>
                </a:lnTo>
                <a:lnTo>
                  <a:pt x="3698" y="171"/>
                </a:lnTo>
                <a:lnTo>
                  <a:pt x="3471" y="172"/>
                </a:lnTo>
                <a:lnTo>
                  <a:pt x="3252" y="174"/>
                </a:lnTo>
                <a:lnTo>
                  <a:pt x="3041" y="178"/>
                </a:lnTo>
                <a:lnTo>
                  <a:pt x="2835" y="183"/>
                </a:lnTo>
                <a:lnTo>
                  <a:pt x="2637" y="189"/>
                </a:lnTo>
                <a:lnTo>
                  <a:pt x="2447" y="196"/>
                </a:lnTo>
                <a:lnTo>
                  <a:pt x="2264" y="204"/>
                </a:lnTo>
                <a:lnTo>
                  <a:pt x="2087" y="214"/>
                </a:lnTo>
                <a:lnTo>
                  <a:pt x="1917" y="223"/>
                </a:lnTo>
                <a:lnTo>
                  <a:pt x="1755" y="234"/>
                </a:lnTo>
                <a:lnTo>
                  <a:pt x="1599" y="246"/>
                </a:lnTo>
                <a:lnTo>
                  <a:pt x="1452" y="258"/>
                </a:lnTo>
                <a:lnTo>
                  <a:pt x="1311" y="270"/>
                </a:lnTo>
                <a:lnTo>
                  <a:pt x="1176" y="282"/>
                </a:lnTo>
                <a:lnTo>
                  <a:pt x="930" y="307"/>
                </a:lnTo>
                <a:lnTo>
                  <a:pt x="713" y="333"/>
                </a:lnTo>
                <a:lnTo>
                  <a:pt x="525" y="358"/>
                </a:lnTo>
                <a:lnTo>
                  <a:pt x="365" y="381"/>
                </a:lnTo>
                <a:lnTo>
                  <a:pt x="234" y="402"/>
                </a:lnTo>
                <a:lnTo>
                  <a:pt x="132" y="418"/>
                </a:lnTo>
                <a:lnTo>
                  <a:pt x="59" y="432"/>
                </a:lnTo>
                <a:lnTo>
                  <a:pt x="0" y="444"/>
                </a:lnTo>
                <a:lnTo>
                  <a:pt x="0" y="0"/>
                </a:lnTo>
                <a:close/>
              </a:path>
            </a:pathLst>
          </a:custGeom>
          <a:solidFill>
            <a:srgbClr val="771B6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dirty="0">
              <a:solidFill>
                <a:srgbClr val="535A5D"/>
              </a:solidFill>
              <a:latin typeface="Arial" panose="020B0604020202020204" pitchFamily="34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6" name="Freeform 5"/>
          <p:cNvSpPr>
            <a:spLocks/>
          </p:cNvSpPr>
          <p:nvPr userDrawn="1"/>
        </p:nvSpPr>
        <p:spPr bwMode="auto">
          <a:xfrm>
            <a:off x="0" y="5902421"/>
            <a:ext cx="9144000" cy="955581"/>
          </a:xfrm>
          <a:custGeom>
            <a:avLst/>
            <a:gdLst/>
            <a:ahLst/>
            <a:cxnLst>
              <a:cxn ang="0">
                <a:pos x="11520" y="0"/>
              </a:cxn>
              <a:cxn ang="0">
                <a:pos x="11520" y="1536"/>
              </a:cxn>
              <a:cxn ang="0">
                <a:pos x="11396" y="1478"/>
              </a:cxn>
              <a:cxn ang="0">
                <a:pos x="11240" y="1410"/>
              </a:cxn>
              <a:cxn ang="0">
                <a:pos x="11022" y="1323"/>
              </a:cxn>
              <a:cxn ang="0">
                <a:pos x="10743" y="1220"/>
              </a:cxn>
              <a:cxn ang="0">
                <a:pos x="10403" y="1104"/>
              </a:cxn>
              <a:cxn ang="0">
                <a:pos x="10002" y="980"/>
              </a:cxn>
              <a:cxn ang="0">
                <a:pos x="9662" y="886"/>
              </a:cxn>
              <a:cxn ang="0">
                <a:pos x="9416" y="821"/>
              </a:cxn>
              <a:cxn ang="0">
                <a:pos x="9155" y="758"/>
              </a:cxn>
              <a:cxn ang="0">
                <a:pos x="8879" y="695"/>
              </a:cxn>
              <a:cxn ang="0">
                <a:pos x="8586" y="632"/>
              </a:cxn>
              <a:cxn ang="0">
                <a:pos x="8280" y="572"/>
              </a:cxn>
              <a:cxn ang="0">
                <a:pos x="7959" y="515"/>
              </a:cxn>
              <a:cxn ang="0">
                <a:pos x="7623" y="460"/>
              </a:cxn>
              <a:cxn ang="0">
                <a:pos x="7274" y="409"/>
              </a:cxn>
              <a:cxn ang="0">
                <a:pos x="6908" y="361"/>
              </a:cxn>
              <a:cxn ang="0">
                <a:pos x="6527" y="318"/>
              </a:cxn>
              <a:cxn ang="0">
                <a:pos x="6132" y="279"/>
              </a:cxn>
              <a:cxn ang="0">
                <a:pos x="5723" y="244"/>
              </a:cxn>
              <a:cxn ang="0">
                <a:pos x="5298" y="216"/>
              </a:cxn>
              <a:cxn ang="0">
                <a:pos x="4859" y="195"/>
              </a:cxn>
              <a:cxn ang="0">
                <a:pos x="4406" y="180"/>
              </a:cxn>
              <a:cxn ang="0">
                <a:pos x="3938" y="172"/>
              </a:cxn>
              <a:cxn ang="0">
                <a:pos x="3698" y="171"/>
              </a:cxn>
              <a:cxn ang="0">
                <a:pos x="3252" y="174"/>
              </a:cxn>
              <a:cxn ang="0">
                <a:pos x="2835" y="183"/>
              </a:cxn>
              <a:cxn ang="0">
                <a:pos x="2447" y="196"/>
              </a:cxn>
              <a:cxn ang="0">
                <a:pos x="2087" y="214"/>
              </a:cxn>
              <a:cxn ang="0">
                <a:pos x="1755" y="234"/>
              </a:cxn>
              <a:cxn ang="0">
                <a:pos x="1452" y="258"/>
              </a:cxn>
              <a:cxn ang="0">
                <a:pos x="1176" y="282"/>
              </a:cxn>
              <a:cxn ang="0">
                <a:pos x="713" y="333"/>
              </a:cxn>
              <a:cxn ang="0">
                <a:pos x="365" y="381"/>
              </a:cxn>
              <a:cxn ang="0">
                <a:pos x="132" y="418"/>
              </a:cxn>
              <a:cxn ang="0">
                <a:pos x="0" y="444"/>
              </a:cxn>
            </a:cxnLst>
            <a:rect l="0" t="0" r="r" b="b"/>
            <a:pathLst>
              <a:path w="11520" h="1536">
                <a:moveTo>
                  <a:pt x="0" y="0"/>
                </a:moveTo>
                <a:lnTo>
                  <a:pt x="11520" y="0"/>
                </a:lnTo>
                <a:lnTo>
                  <a:pt x="11520" y="1536"/>
                </a:lnTo>
                <a:lnTo>
                  <a:pt x="11520" y="1536"/>
                </a:lnTo>
                <a:lnTo>
                  <a:pt x="11489" y="1521"/>
                </a:lnTo>
                <a:lnTo>
                  <a:pt x="11396" y="1478"/>
                </a:lnTo>
                <a:lnTo>
                  <a:pt x="11325" y="1446"/>
                </a:lnTo>
                <a:lnTo>
                  <a:pt x="11240" y="1410"/>
                </a:lnTo>
                <a:lnTo>
                  <a:pt x="11139" y="1368"/>
                </a:lnTo>
                <a:lnTo>
                  <a:pt x="11022" y="1323"/>
                </a:lnTo>
                <a:lnTo>
                  <a:pt x="10890" y="1272"/>
                </a:lnTo>
                <a:lnTo>
                  <a:pt x="10743" y="1220"/>
                </a:lnTo>
                <a:lnTo>
                  <a:pt x="10581" y="1163"/>
                </a:lnTo>
                <a:lnTo>
                  <a:pt x="10403" y="1104"/>
                </a:lnTo>
                <a:lnTo>
                  <a:pt x="10211" y="1043"/>
                </a:lnTo>
                <a:lnTo>
                  <a:pt x="10002" y="980"/>
                </a:lnTo>
                <a:lnTo>
                  <a:pt x="9779" y="917"/>
                </a:lnTo>
                <a:lnTo>
                  <a:pt x="9662" y="886"/>
                </a:lnTo>
                <a:lnTo>
                  <a:pt x="9540" y="853"/>
                </a:lnTo>
                <a:lnTo>
                  <a:pt x="9416" y="821"/>
                </a:lnTo>
                <a:lnTo>
                  <a:pt x="9287" y="790"/>
                </a:lnTo>
                <a:lnTo>
                  <a:pt x="9155" y="758"/>
                </a:lnTo>
                <a:lnTo>
                  <a:pt x="9018" y="727"/>
                </a:lnTo>
                <a:lnTo>
                  <a:pt x="8879" y="695"/>
                </a:lnTo>
                <a:lnTo>
                  <a:pt x="8735" y="664"/>
                </a:lnTo>
                <a:lnTo>
                  <a:pt x="8586" y="632"/>
                </a:lnTo>
                <a:lnTo>
                  <a:pt x="8436" y="602"/>
                </a:lnTo>
                <a:lnTo>
                  <a:pt x="8280" y="572"/>
                </a:lnTo>
                <a:lnTo>
                  <a:pt x="8123" y="544"/>
                </a:lnTo>
                <a:lnTo>
                  <a:pt x="7959" y="515"/>
                </a:lnTo>
                <a:lnTo>
                  <a:pt x="7794" y="487"/>
                </a:lnTo>
                <a:lnTo>
                  <a:pt x="7623" y="460"/>
                </a:lnTo>
                <a:lnTo>
                  <a:pt x="7451" y="435"/>
                </a:lnTo>
                <a:lnTo>
                  <a:pt x="7274" y="409"/>
                </a:lnTo>
                <a:lnTo>
                  <a:pt x="7092" y="384"/>
                </a:lnTo>
                <a:lnTo>
                  <a:pt x="6908" y="361"/>
                </a:lnTo>
                <a:lnTo>
                  <a:pt x="6719" y="339"/>
                </a:lnTo>
                <a:lnTo>
                  <a:pt x="6527" y="318"/>
                </a:lnTo>
                <a:lnTo>
                  <a:pt x="6332" y="297"/>
                </a:lnTo>
                <a:lnTo>
                  <a:pt x="6132" y="279"/>
                </a:lnTo>
                <a:lnTo>
                  <a:pt x="5930" y="261"/>
                </a:lnTo>
                <a:lnTo>
                  <a:pt x="5723" y="244"/>
                </a:lnTo>
                <a:lnTo>
                  <a:pt x="5513" y="229"/>
                </a:lnTo>
                <a:lnTo>
                  <a:pt x="5298" y="216"/>
                </a:lnTo>
                <a:lnTo>
                  <a:pt x="5081" y="205"/>
                </a:lnTo>
                <a:lnTo>
                  <a:pt x="4859" y="195"/>
                </a:lnTo>
                <a:lnTo>
                  <a:pt x="4634" y="186"/>
                </a:lnTo>
                <a:lnTo>
                  <a:pt x="4406" y="180"/>
                </a:lnTo>
                <a:lnTo>
                  <a:pt x="4173" y="175"/>
                </a:lnTo>
                <a:lnTo>
                  <a:pt x="3938" y="172"/>
                </a:lnTo>
                <a:lnTo>
                  <a:pt x="3698" y="171"/>
                </a:lnTo>
                <a:lnTo>
                  <a:pt x="3698" y="171"/>
                </a:lnTo>
                <a:lnTo>
                  <a:pt x="3471" y="172"/>
                </a:lnTo>
                <a:lnTo>
                  <a:pt x="3252" y="174"/>
                </a:lnTo>
                <a:lnTo>
                  <a:pt x="3041" y="178"/>
                </a:lnTo>
                <a:lnTo>
                  <a:pt x="2835" y="183"/>
                </a:lnTo>
                <a:lnTo>
                  <a:pt x="2637" y="189"/>
                </a:lnTo>
                <a:lnTo>
                  <a:pt x="2447" y="196"/>
                </a:lnTo>
                <a:lnTo>
                  <a:pt x="2264" y="204"/>
                </a:lnTo>
                <a:lnTo>
                  <a:pt x="2087" y="214"/>
                </a:lnTo>
                <a:lnTo>
                  <a:pt x="1917" y="223"/>
                </a:lnTo>
                <a:lnTo>
                  <a:pt x="1755" y="234"/>
                </a:lnTo>
                <a:lnTo>
                  <a:pt x="1599" y="246"/>
                </a:lnTo>
                <a:lnTo>
                  <a:pt x="1452" y="258"/>
                </a:lnTo>
                <a:lnTo>
                  <a:pt x="1311" y="270"/>
                </a:lnTo>
                <a:lnTo>
                  <a:pt x="1176" y="282"/>
                </a:lnTo>
                <a:lnTo>
                  <a:pt x="930" y="307"/>
                </a:lnTo>
                <a:lnTo>
                  <a:pt x="713" y="333"/>
                </a:lnTo>
                <a:lnTo>
                  <a:pt x="525" y="358"/>
                </a:lnTo>
                <a:lnTo>
                  <a:pt x="365" y="381"/>
                </a:lnTo>
                <a:lnTo>
                  <a:pt x="234" y="402"/>
                </a:lnTo>
                <a:lnTo>
                  <a:pt x="132" y="418"/>
                </a:lnTo>
                <a:lnTo>
                  <a:pt x="59" y="432"/>
                </a:lnTo>
                <a:lnTo>
                  <a:pt x="0" y="444"/>
                </a:lnTo>
                <a:lnTo>
                  <a:pt x="0" y="0"/>
                </a:lnTo>
                <a:close/>
              </a:path>
            </a:pathLst>
          </a:custGeom>
          <a:solidFill>
            <a:srgbClr val="535A5D"/>
          </a:solidFill>
          <a:ln w="9525">
            <a:noFill/>
            <a:round/>
            <a:headEnd/>
            <a:tailEnd/>
          </a:ln>
          <a:scene3d>
            <a:camera prst="orthographicFront">
              <a:rot lat="0" lon="0" rev="10800000"/>
            </a:camera>
            <a:lightRig rig="threePt" dir="t"/>
          </a:scene3d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dirty="0">
              <a:solidFill>
                <a:srgbClr val="535A5D"/>
              </a:solidFill>
              <a:latin typeface="Arial" panose="020B0604020202020204" pitchFamily="34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3437" y="4472906"/>
            <a:ext cx="6702922" cy="1021895"/>
          </a:xfrm>
          <a:prstGeom prst="rect">
            <a:avLst/>
          </a:prstGeom>
          <a:ln>
            <a:noFill/>
          </a:ln>
        </p:spPr>
        <p:txBody>
          <a:bodyPr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0" i="0" cap="none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3437" y="3758753"/>
            <a:ext cx="670292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 marL="0" algn="l">
              <a:lnSpc>
                <a:spcPct val="100000"/>
              </a:lnSpc>
              <a:spcBef>
                <a:spcPts val="0"/>
              </a:spcBef>
              <a:defRPr sz="2800" b="1" cap="none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Mobius Health Plan Logo PP.jpg"/>
          <p:cNvPicPr>
            <a:picLocks noChangeAspect="1"/>
          </p:cNvPicPr>
          <p:nvPr userDrawn="1"/>
        </p:nvPicPr>
        <p:blipFill>
          <a:blip r:embed="rId2" cstate="print"/>
          <a:srcRect l="10328"/>
          <a:stretch>
            <a:fillRect/>
          </a:stretch>
        </p:blipFill>
        <p:spPr>
          <a:xfrm>
            <a:off x="224850" y="1240718"/>
            <a:ext cx="6415790" cy="7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348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9144000" cy="887413"/>
          </a:xfrm>
          <a:prstGeom prst="rect">
            <a:avLst/>
          </a:prstGeom>
          <a:solidFill>
            <a:srgbClr val="771B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154" y="1144634"/>
            <a:ext cx="8689518" cy="479805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5858" y="2"/>
            <a:ext cx="8693531" cy="862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E8C1BF9-972F-4475-BE8B-CD6109B9A95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Picture 6" descr="Mobius Health Plan Logo PP.jpg"/>
          <p:cNvPicPr>
            <a:picLocks noChangeAspect="1"/>
          </p:cNvPicPr>
          <p:nvPr userDrawn="1"/>
        </p:nvPicPr>
        <p:blipFill>
          <a:blip r:embed="rId2" cstate="print"/>
          <a:srcRect l="10328"/>
          <a:stretch>
            <a:fillRect/>
          </a:stretch>
        </p:blipFill>
        <p:spPr>
          <a:xfrm>
            <a:off x="6137565" y="6145968"/>
            <a:ext cx="2806277" cy="34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133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1"/>
            <a:ext cx="9144000" cy="887413"/>
          </a:xfrm>
          <a:prstGeom prst="rect">
            <a:avLst/>
          </a:prstGeom>
          <a:solidFill>
            <a:srgbClr val="771B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155" y="1144635"/>
            <a:ext cx="4269646" cy="4798051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144635"/>
            <a:ext cx="4267473" cy="4798051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5858" y="2"/>
            <a:ext cx="8693531" cy="862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21CA58C-D04D-406D-9CEC-53D21C8C3EF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Picture 7" descr="Mobius Health Plan Logo PP.jpg"/>
          <p:cNvPicPr>
            <a:picLocks noChangeAspect="1"/>
          </p:cNvPicPr>
          <p:nvPr userDrawn="1"/>
        </p:nvPicPr>
        <p:blipFill>
          <a:blip r:embed="rId2" cstate="print"/>
          <a:srcRect l="10328"/>
          <a:stretch>
            <a:fillRect/>
          </a:stretch>
        </p:blipFill>
        <p:spPr>
          <a:xfrm>
            <a:off x="6137565" y="6145968"/>
            <a:ext cx="2806277" cy="34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805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"/>
            <a:ext cx="9144000" cy="887413"/>
          </a:xfrm>
          <a:prstGeom prst="rect">
            <a:avLst/>
          </a:prstGeom>
          <a:solidFill>
            <a:srgbClr val="771B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5858" y="2"/>
            <a:ext cx="8693531" cy="862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9073EDF-A7CC-44D1-B14E-23A5ED9E45FE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Picture 5" descr="Mobius Health Plan Logo PP.jpg"/>
          <p:cNvPicPr>
            <a:picLocks noChangeAspect="1"/>
          </p:cNvPicPr>
          <p:nvPr userDrawn="1"/>
        </p:nvPicPr>
        <p:blipFill>
          <a:blip r:embed="rId2" cstate="print"/>
          <a:srcRect l="10328"/>
          <a:stretch>
            <a:fillRect/>
          </a:stretch>
        </p:blipFill>
        <p:spPr>
          <a:xfrm>
            <a:off x="6137565" y="6145968"/>
            <a:ext cx="2806277" cy="34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751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0" y="5902421"/>
            <a:ext cx="9144000" cy="955581"/>
          </a:xfrm>
          <a:custGeom>
            <a:avLst/>
            <a:gdLst/>
            <a:ahLst/>
            <a:cxnLst>
              <a:cxn ang="0">
                <a:pos x="11520" y="0"/>
              </a:cxn>
              <a:cxn ang="0">
                <a:pos x="11520" y="1536"/>
              </a:cxn>
              <a:cxn ang="0">
                <a:pos x="11396" y="1478"/>
              </a:cxn>
              <a:cxn ang="0">
                <a:pos x="11240" y="1410"/>
              </a:cxn>
              <a:cxn ang="0">
                <a:pos x="11022" y="1323"/>
              </a:cxn>
              <a:cxn ang="0">
                <a:pos x="10743" y="1220"/>
              </a:cxn>
              <a:cxn ang="0">
                <a:pos x="10403" y="1104"/>
              </a:cxn>
              <a:cxn ang="0">
                <a:pos x="10002" y="980"/>
              </a:cxn>
              <a:cxn ang="0">
                <a:pos x="9662" y="886"/>
              </a:cxn>
              <a:cxn ang="0">
                <a:pos x="9416" y="821"/>
              </a:cxn>
              <a:cxn ang="0">
                <a:pos x="9155" y="758"/>
              </a:cxn>
              <a:cxn ang="0">
                <a:pos x="8879" y="695"/>
              </a:cxn>
              <a:cxn ang="0">
                <a:pos x="8586" y="632"/>
              </a:cxn>
              <a:cxn ang="0">
                <a:pos x="8280" y="572"/>
              </a:cxn>
              <a:cxn ang="0">
                <a:pos x="7959" y="515"/>
              </a:cxn>
              <a:cxn ang="0">
                <a:pos x="7623" y="460"/>
              </a:cxn>
              <a:cxn ang="0">
                <a:pos x="7274" y="409"/>
              </a:cxn>
              <a:cxn ang="0">
                <a:pos x="6908" y="361"/>
              </a:cxn>
              <a:cxn ang="0">
                <a:pos x="6527" y="318"/>
              </a:cxn>
              <a:cxn ang="0">
                <a:pos x="6132" y="279"/>
              </a:cxn>
              <a:cxn ang="0">
                <a:pos x="5723" y="244"/>
              </a:cxn>
              <a:cxn ang="0">
                <a:pos x="5298" y="216"/>
              </a:cxn>
              <a:cxn ang="0">
                <a:pos x="4859" y="195"/>
              </a:cxn>
              <a:cxn ang="0">
                <a:pos x="4406" y="180"/>
              </a:cxn>
              <a:cxn ang="0">
                <a:pos x="3938" y="172"/>
              </a:cxn>
              <a:cxn ang="0">
                <a:pos x="3698" y="171"/>
              </a:cxn>
              <a:cxn ang="0">
                <a:pos x="3252" y="174"/>
              </a:cxn>
              <a:cxn ang="0">
                <a:pos x="2835" y="183"/>
              </a:cxn>
              <a:cxn ang="0">
                <a:pos x="2447" y="196"/>
              </a:cxn>
              <a:cxn ang="0">
                <a:pos x="2087" y="214"/>
              </a:cxn>
              <a:cxn ang="0">
                <a:pos x="1755" y="234"/>
              </a:cxn>
              <a:cxn ang="0">
                <a:pos x="1452" y="258"/>
              </a:cxn>
              <a:cxn ang="0">
                <a:pos x="1176" y="282"/>
              </a:cxn>
              <a:cxn ang="0">
                <a:pos x="713" y="333"/>
              </a:cxn>
              <a:cxn ang="0">
                <a:pos x="365" y="381"/>
              </a:cxn>
              <a:cxn ang="0">
                <a:pos x="132" y="418"/>
              </a:cxn>
              <a:cxn ang="0">
                <a:pos x="0" y="444"/>
              </a:cxn>
            </a:cxnLst>
            <a:rect l="0" t="0" r="r" b="b"/>
            <a:pathLst>
              <a:path w="11520" h="1536">
                <a:moveTo>
                  <a:pt x="0" y="0"/>
                </a:moveTo>
                <a:lnTo>
                  <a:pt x="11520" y="0"/>
                </a:lnTo>
                <a:lnTo>
                  <a:pt x="11520" y="1536"/>
                </a:lnTo>
                <a:lnTo>
                  <a:pt x="11520" y="1536"/>
                </a:lnTo>
                <a:lnTo>
                  <a:pt x="11489" y="1521"/>
                </a:lnTo>
                <a:lnTo>
                  <a:pt x="11396" y="1478"/>
                </a:lnTo>
                <a:lnTo>
                  <a:pt x="11325" y="1446"/>
                </a:lnTo>
                <a:lnTo>
                  <a:pt x="11240" y="1410"/>
                </a:lnTo>
                <a:lnTo>
                  <a:pt x="11139" y="1368"/>
                </a:lnTo>
                <a:lnTo>
                  <a:pt x="11022" y="1323"/>
                </a:lnTo>
                <a:lnTo>
                  <a:pt x="10890" y="1272"/>
                </a:lnTo>
                <a:lnTo>
                  <a:pt x="10743" y="1220"/>
                </a:lnTo>
                <a:lnTo>
                  <a:pt x="10581" y="1163"/>
                </a:lnTo>
                <a:lnTo>
                  <a:pt x="10403" y="1104"/>
                </a:lnTo>
                <a:lnTo>
                  <a:pt x="10211" y="1043"/>
                </a:lnTo>
                <a:lnTo>
                  <a:pt x="10002" y="980"/>
                </a:lnTo>
                <a:lnTo>
                  <a:pt x="9779" y="917"/>
                </a:lnTo>
                <a:lnTo>
                  <a:pt x="9662" y="886"/>
                </a:lnTo>
                <a:lnTo>
                  <a:pt x="9540" y="853"/>
                </a:lnTo>
                <a:lnTo>
                  <a:pt x="9416" y="821"/>
                </a:lnTo>
                <a:lnTo>
                  <a:pt x="9287" y="790"/>
                </a:lnTo>
                <a:lnTo>
                  <a:pt x="9155" y="758"/>
                </a:lnTo>
                <a:lnTo>
                  <a:pt x="9018" y="727"/>
                </a:lnTo>
                <a:lnTo>
                  <a:pt x="8879" y="695"/>
                </a:lnTo>
                <a:lnTo>
                  <a:pt x="8735" y="664"/>
                </a:lnTo>
                <a:lnTo>
                  <a:pt x="8586" y="632"/>
                </a:lnTo>
                <a:lnTo>
                  <a:pt x="8436" y="602"/>
                </a:lnTo>
                <a:lnTo>
                  <a:pt x="8280" y="572"/>
                </a:lnTo>
                <a:lnTo>
                  <a:pt x="8123" y="544"/>
                </a:lnTo>
                <a:lnTo>
                  <a:pt x="7959" y="515"/>
                </a:lnTo>
                <a:lnTo>
                  <a:pt x="7794" y="487"/>
                </a:lnTo>
                <a:lnTo>
                  <a:pt x="7623" y="460"/>
                </a:lnTo>
                <a:lnTo>
                  <a:pt x="7451" y="435"/>
                </a:lnTo>
                <a:lnTo>
                  <a:pt x="7274" y="409"/>
                </a:lnTo>
                <a:lnTo>
                  <a:pt x="7092" y="384"/>
                </a:lnTo>
                <a:lnTo>
                  <a:pt x="6908" y="361"/>
                </a:lnTo>
                <a:lnTo>
                  <a:pt x="6719" y="339"/>
                </a:lnTo>
                <a:lnTo>
                  <a:pt x="6527" y="318"/>
                </a:lnTo>
                <a:lnTo>
                  <a:pt x="6332" y="297"/>
                </a:lnTo>
                <a:lnTo>
                  <a:pt x="6132" y="279"/>
                </a:lnTo>
                <a:lnTo>
                  <a:pt x="5930" y="261"/>
                </a:lnTo>
                <a:lnTo>
                  <a:pt x="5723" y="244"/>
                </a:lnTo>
                <a:lnTo>
                  <a:pt x="5513" y="229"/>
                </a:lnTo>
                <a:lnTo>
                  <a:pt x="5298" y="216"/>
                </a:lnTo>
                <a:lnTo>
                  <a:pt x="5081" y="205"/>
                </a:lnTo>
                <a:lnTo>
                  <a:pt x="4859" y="195"/>
                </a:lnTo>
                <a:lnTo>
                  <a:pt x="4634" y="186"/>
                </a:lnTo>
                <a:lnTo>
                  <a:pt x="4406" y="180"/>
                </a:lnTo>
                <a:lnTo>
                  <a:pt x="4173" y="175"/>
                </a:lnTo>
                <a:lnTo>
                  <a:pt x="3938" y="172"/>
                </a:lnTo>
                <a:lnTo>
                  <a:pt x="3698" y="171"/>
                </a:lnTo>
                <a:lnTo>
                  <a:pt x="3698" y="171"/>
                </a:lnTo>
                <a:lnTo>
                  <a:pt x="3471" y="172"/>
                </a:lnTo>
                <a:lnTo>
                  <a:pt x="3252" y="174"/>
                </a:lnTo>
                <a:lnTo>
                  <a:pt x="3041" y="178"/>
                </a:lnTo>
                <a:lnTo>
                  <a:pt x="2835" y="183"/>
                </a:lnTo>
                <a:lnTo>
                  <a:pt x="2637" y="189"/>
                </a:lnTo>
                <a:lnTo>
                  <a:pt x="2447" y="196"/>
                </a:lnTo>
                <a:lnTo>
                  <a:pt x="2264" y="204"/>
                </a:lnTo>
                <a:lnTo>
                  <a:pt x="2087" y="214"/>
                </a:lnTo>
                <a:lnTo>
                  <a:pt x="1917" y="223"/>
                </a:lnTo>
                <a:lnTo>
                  <a:pt x="1755" y="234"/>
                </a:lnTo>
                <a:lnTo>
                  <a:pt x="1599" y="246"/>
                </a:lnTo>
                <a:lnTo>
                  <a:pt x="1452" y="258"/>
                </a:lnTo>
                <a:lnTo>
                  <a:pt x="1311" y="270"/>
                </a:lnTo>
                <a:lnTo>
                  <a:pt x="1176" y="282"/>
                </a:lnTo>
                <a:lnTo>
                  <a:pt x="930" y="307"/>
                </a:lnTo>
                <a:lnTo>
                  <a:pt x="713" y="333"/>
                </a:lnTo>
                <a:lnTo>
                  <a:pt x="525" y="358"/>
                </a:lnTo>
                <a:lnTo>
                  <a:pt x="365" y="381"/>
                </a:lnTo>
                <a:lnTo>
                  <a:pt x="234" y="402"/>
                </a:lnTo>
                <a:lnTo>
                  <a:pt x="132" y="418"/>
                </a:lnTo>
                <a:lnTo>
                  <a:pt x="59" y="432"/>
                </a:lnTo>
                <a:lnTo>
                  <a:pt x="0" y="444"/>
                </a:lnTo>
                <a:lnTo>
                  <a:pt x="0" y="0"/>
                </a:lnTo>
                <a:close/>
              </a:path>
            </a:pathLst>
          </a:custGeom>
          <a:solidFill>
            <a:srgbClr val="535A5D"/>
          </a:solidFill>
          <a:ln w="9525">
            <a:noFill/>
            <a:round/>
            <a:headEnd/>
            <a:tailEnd/>
          </a:ln>
          <a:scene3d>
            <a:camera prst="orthographicFront">
              <a:rot lat="0" lon="0" rev="10800000"/>
            </a:camera>
            <a:lightRig rig="threePt" dir="t"/>
          </a:scene3d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dirty="0">
              <a:solidFill>
                <a:srgbClr val="535A5D"/>
              </a:solidFill>
              <a:latin typeface="Arial" panose="020B0604020202020204" pitchFamily="34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37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44475" y="6208715"/>
            <a:ext cx="427038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DA4975C-64AD-4858-8929-C52F43D7AB8B}" type="slidenum">
              <a:rPr lang="en-US" smtClean="0">
                <a:solidFill>
                  <a:srgbClr val="FFFFFF"/>
                </a:solidFill>
                <a:ea typeface="ＭＳ Ｐゴシック" pitchFamily="-11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FFFFFF"/>
              </a:solidFill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9782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</p:sldLayoutIdLst>
  <p:hf hdr="0" ftr="0" dt="0"/>
  <p:txStyles>
    <p:titleStyle>
      <a:lvl1pPr algn="l" rtl="0" eaLnBrk="1" fontAlgn="base" hangingPunct="1">
        <a:lnSpc>
          <a:spcPts val="2775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/>
          <a:ea typeface="ヒラギノ角ゴ Pro W3" charset="-128"/>
          <a:cs typeface="Arial"/>
        </a:defRPr>
      </a:lvl1pPr>
      <a:lvl2pPr algn="l" rtl="0" eaLnBrk="1" fontAlgn="base" hangingPunct="1">
        <a:lnSpc>
          <a:spcPts val="2775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-108" charset="0"/>
          <a:ea typeface="ヒラギノ角ゴ Pro W3" charset="-128"/>
          <a:cs typeface="Arial" pitchFamily="-108" charset="0"/>
        </a:defRPr>
      </a:lvl2pPr>
      <a:lvl3pPr algn="l" rtl="0" eaLnBrk="1" fontAlgn="base" hangingPunct="1">
        <a:lnSpc>
          <a:spcPts val="2775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-108" charset="0"/>
          <a:ea typeface="ヒラギノ角ゴ Pro W3" charset="-128"/>
          <a:cs typeface="Arial" pitchFamily="-108" charset="0"/>
        </a:defRPr>
      </a:lvl3pPr>
      <a:lvl4pPr algn="l" rtl="0" eaLnBrk="1" fontAlgn="base" hangingPunct="1">
        <a:lnSpc>
          <a:spcPts val="2775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-108" charset="0"/>
          <a:ea typeface="ヒラギノ角ゴ Pro W3" charset="-128"/>
          <a:cs typeface="Arial" pitchFamily="-108" charset="0"/>
        </a:defRPr>
      </a:lvl4pPr>
      <a:lvl5pPr algn="l" rtl="0" eaLnBrk="1" fontAlgn="base" hangingPunct="1">
        <a:lnSpc>
          <a:spcPts val="2775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-108" charset="0"/>
          <a:ea typeface="ヒラギノ角ゴ Pro W3" charset="-128"/>
          <a:cs typeface="Arial" pitchFamily="-10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vetic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vetic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vetic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Helvetic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rgbClr val="072A5E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rgbClr val="072A5E"/>
          </a:solidFill>
          <a:latin typeface="+mn-lt"/>
          <a:ea typeface="ヒラギノ角ゴ Pro W3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rgbClr val="072A5E"/>
          </a:solidFill>
          <a:latin typeface="+mn-lt"/>
          <a:ea typeface="ＭＳ Ｐゴシック" pitchFamily="-109" charset="-128"/>
          <a:cs typeface="ＭＳ Ｐゴシック" pitchFamily="-106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72A5E"/>
          </a:solidFill>
          <a:latin typeface="+mn-lt"/>
          <a:ea typeface="ＭＳ Ｐゴシック" pitchFamily="-109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72A5E"/>
          </a:solidFill>
          <a:latin typeface="+mn-lt"/>
          <a:ea typeface="ＭＳ Ｐゴシック" pitchFamily="-109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3427" y="2958841"/>
            <a:ext cx="7510702" cy="2173103"/>
          </a:xfrm>
        </p:spPr>
        <p:txBody>
          <a:bodyPr/>
          <a:lstStyle/>
          <a:p>
            <a:r>
              <a:rPr lang="en-US" sz="2800" b="1" dirty="0" smtClean="0"/>
              <a:t>Pennsylvania Public Transportation Association</a:t>
            </a:r>
            <a:endParaRPr lang="en-US" sz="2800" dirty="0"/>
          </a:p>
          <a:p>
            <a:endParaRPr lang="en-US" sz="1800" dirty="0" smtClean="0"/>
          </a:p>
          <a:p>
            <a:r>
              <a:rPr lang="en-US" sz="2400" dirty="0"/>
              <a:t>2017 Winter Meeting Membership </a:t>
            </a:r>
            <a:r>
              <a:rPr lang="en-US" sz="2400" dirty="0" smtClean="0"/>
              <a:t>Breakfast</a:t>
            </a:r>
          </a:p>
          <a:p>
            <a:endParaRPr lang="en-US" dirty="0" smtClean="0"/>
          </a:p>
          <a:p>
            <a:r>
              <a:rPr lang="en-US" sz="2000" dirty="0" smtClean="0"/>
              <a:t>January 13, 2017</a:t>
            </a:r>
            <a:endParaRPr lang="en-US" sz="2000" dirty="0" smtClean="0"/>
          </a:p>
          <a:p>
            <a:r>
              <a:rPr lang="en-US" sz="2000" dirty="0" smtClean="0"/>
              <a:t>State College, </a:t>
            </a:r>
            <a:r>
              <a:rPr lang="en-US" sz="2000" dirty="0" smtClean="0"/>
              <a:t>PA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/>
            </a:r>
            <a:br>
              <a:rPr lang="en-US" dirty="0">
                <a:solidFill>
                  <a:srgbClr val="000000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94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6153" y="1054100"/>
            <a:ext cx="5401879" cy="4888585"/>
          </a:xfrm>
        </p:spPr>
        <p:txBody>
          <a:bodyPr/>
          <a:lstStyle/>
          <a:p>
            <a:r>
              <a:rPr lang="en-US" dirty="0" smtClean="0"/>
              <a:t>UPMC IT organization is an industry and technology leader</a:t>
            </a:r>
          </a:p>
          <a:p>
            <a:r>
              <a:rPr lang="en-US" dirty="0" smtClean="0"/>
              <a:t>UPMC Enterprises partners with UPMC Health Plan to incubate innovative commercial health care solutions</a:t>
            </a:r>
          </a:p>
          <a:p>
            <a:r>
              <a:rPr lang="en-US" dirty="0" smtClean="0"/>
              <a:t>IT Payer Applications team offers full suite of development, integration,  </a:t>
            </a:r>
            <a:r>
              <a:rPr lang="en-US" dirty="0"/>
              <a:t>and </a:t>
            </a:r>
            <a:r>
              <a:rPr lang="en-US" dirty="0" smtClean="0"/>
              <a:t>support solutions</a:t>
            </a:r>
          </a:p>
          <a:p>
            <a:r>
              <a:rPr lang="en-US" dirty="0" smtClean="0"/>
              <a:t>Intelligent analytics powers our population health solutions and care management teams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UPMC is a Leader in Technology and Innovation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C1BF9-972F-4475-BE8B-CD6109B9A959}" type="slidenum">
              <a:rPr lang="en-US" smtClean="0">
                <a:solidFill>
                  <a:srgbClr val="FFFFFF"/>
                </a:solidFill>
              </a:rPr>
              <a:pPr/>
              <a:t>10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533748" y="1109765"/>
            <a:ext cx="1679106" cy="1439617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6202" r="6202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7" name="Group 6"/>
          <p:cNvGrpSpPr/>
          <p:nvPr/>
        </p:nvGrpSpPr>
        <p:grpSpPr>
          <a:xfrm>
            <a:off x="4956483" y="2549382"/>
            <a:ext cx="2137420" cy="1928308"/>
            <a:chOff x="16034" y="2534286"/>
            <a:chExt cx="3241832" cy="1805590"/>
          </a:xfrm>
        </p:grpSpPr>
        <p:sp>
          <p:nvSpPr>
            <p:cNvPr id="12" name="Rectangle 11"/>
            <p:cNvSpPr/>
            <p:nvPr/>
          </p:nvSpPr>
          <p:spPr>
            <a:xfrm>
              <a:off x="16034" y="2729193"/>
              <a:ext cx="2185879" cy="161068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071987" y="2534286"/>
              <a:ext cx="2185879" cy="18055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0" numCol="1" spcCol="1270" anchor="t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0" kern="12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Most Wired list  18 consecutive years and “Most Wired Advanced” in 2016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800" b="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7305926" y="974583"/>
            <a:ext cx="1442416" cy="1782954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8035" b="18035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9" name="Group 8"/>
          <p:cNvGrpSpPr/>
          <p:nvPr/>
        </p:nvGrpSpPr>
        <p:grpSpPr>
          <a:xfrm>
            <a:off x="7212854" y="2550188"/>
            <a:ext cx="1534276" cy="2134852"/>
            <a:chOff x="2272405" y="2698453"/>
            <a:chExt cx="2327042" cy="1820613"/>
          </a:xfrm>
        </p:grpSpPr>
        <p:sp>
          <p:nvSpPr>
            <p:cNvPr id="10" name="Rectangle 9"/>
            <p:cNvSpPr/>
            <p:nvPr/>
          </p:nvSpPr>
          <p:spPr>
            <a:xfrm>
              <a:off x="2272405" y="2745237"/>
              <a:ext cx="2185879" cy="161068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2413568" y="2698453"/>
              <a:ext cx="2185879" cy="18206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0" numCol="1" spcCol="1270" anchor="t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0" kern="1200" dirty="0" smtClean="0">
                  <a:solidFill>
                    <a:schemeClr val="tx1"/>
                  </a:solidFill>
                  <a:latin typeface="Arial" panose="020B0604020202020204" pitchFamily="34" charset="0"/>
                  <a:ea typeface="ヒラギノ角ゴ Pro W3"/>
                  <a:cs typeface="Arial" panose="020B0604020202020204" pitchFamily="34" charset="0"/>
                </a:rPr>
                <a:t>Ranked in 2016 InformationWeek Elite 100 and won the Decade Award </a:t>
              </a:r>
              <a:endParaRPr lang="en-US" sz="1200" b="0" kern="1200" dirty="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096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4"/>
          <p:cNvSpPr>
            <a:spLocks noGrp="1"/>
          </p:cNvSpPr>
          <p:nvPr>
            <p:ph sz="half" idx="1"/>
          </p:nvPr>
        </p:nvSpPr>
        <p:spPr bwMode="auto">
          <a:xfrm>
            <a:off x="225425" y="1606550"/>
            <a:ext cx="4270375" cy="4335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Prepare for CHC </a:t>
            </a:r>
            <a:r>
              <a:rPr lang="en-US" altLang="en-US" dirty="0" smtClean="0"/>
              <a:t>go-live</a:t>
            </a:r>
            <a:endParaRPr lang="en-US" alt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en-US" dirty="0" smtClean="0">
                <a:latin typeface="Arial" pitchFamily="34" charset="0"/>
                <a:cs typeface="Arial" pitchFamily="34" charset="0"/>
              </a:rPr>
              <a:t>Contract and build out HCBS network</a:t>
            </a:r>
          </a:p>
          <a:p>
            <a:r>
              <a:rPr lang="en-US" altLang="en-US" dirty="0" smtClean="0">
                <a:latin typeface="Arial" pitchFamily="34" charset="0"/>
                <a:cs typeface="Arial" pitchFamily="34" charset="0"/>
              </a:rPr>
              <a:t>Streamline assessment, service plan creation, and service delivery processes</a:t>
            </a:r>
          </a:p>
          <a:p>
            <a:r>
              <a:rPr lang="en-US" altLang="en-US" dirty="0" smtClean="0"/>
              <a:t>Discover and scale best practices across the entire system</a:t>
            </a:r>
            <a:endParaRPr lang="en-US" alt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1" name="Content Placeholder 5"/>
          <p:cNvSpPr>
            <a:spLocks noGrp="1"/>
          </p:cNvSpPr>
          <p:nvPr>
            <p:ph sz="half" idx="2"/>
          </p:nvPr>
        </p:nvSpPr>
        <p:spPr bwMode="auto">
          <a:xfrm>
            <a:off x="4648200" y="1620838"/>
            <a:ext cx="4267200" cy="4321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Better integration of disparate care management platforms and participant data</a:t>
            </a:r>
          </a:p>
          <a:p>
            <a:r>
              <a:rPr lang="en-US" altLang="en-US" dirty="0" smtClean="0">
                <a:latin typeface="Arial" pitchFamily="34" charset="0"/>
                <a:cs typeface="Arial" pitchFamily="34" charset="0"/>
              </a:rPr>
              <a:t>Daily care notes from direct care workers</a:t>
            </a:r>
          </a:p>
          <a:p>
            <a:r>
              <a:rPr lang="en-US" altLang="en-US" dirty="0" smtClean="0">
                <a:latin typeface="Arial" pitchFamily="34" charset="0"/>
                <a:cs typeface="Arial" pitchFamily="34" charset="0"/>
              </a:rPr>
              <a:t>Risk-sharing or shared savings models that incentivize the use of HCBS to prevent inpatient and ER admissions, and maintain participants in the community</a:t>
            </a:r>
          </a:p>
        </p:txBody>
      </p:sp>
      <p:sp>
        <p:nvSpPr>
          <p:cNvPr id="17412" name="Title 2"/>
          <p:cNvSpPr>
            <a:spLocks noGrp="1"/>
          </p:cNvSpPr>
          <p:nvPr>
            <p:ph type="title"/>
          </p:nvPr>
        </p:nvSpPr>
        <p:spPr>
          <a:xfrm>
            <a:off x="222250" y="0"/>
            <a:ext cx="8691563" cy="8620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What’s Next?</a:t>
            </a:r>
            <a:endParaRPr lang="en-US" alt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535A5D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rgbClr val="535A5D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rgbClr val="535A5D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rgbClr val="535A5D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rgbClr val="535A5D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35A5D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35A5D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35A5D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35A5D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24F6BF70-01C4-40A6-BC2C-28AA67D61623}" type="slidenum">
              <a:rPr lang="en-US" altLang="en-US" sz="1200" b="0" smtClean="0">
                <a:solidFill>
                  <a:schemeClr val="bg1"/>
                </a:solidFill>
              </a:rPr>
              <a:pPr eaLnBrk="1" hangingPunct="1"/>
              <a:t>11</a:t>
            </a:fld>
            <a:endParaRPr lang="en-US" altLang="en-US" sz="1200" b="0" smtClean="0">
              <a:solidFill>
                <a:schemeClr val="bg1"/>
              </a:solidFill>
            </a:endParaRPr>
          </a:p>
        </p:txBody>
      </p:sp>
      <p:sp>
        <p:nvSpPr>
          <p:cNvPr id="17414" name="TextBox 6"/>
          <p:cNvSpPr txBox="1">
            <a:spLocks noChangeArrowheads="1"/>
          </p:cNvSpPr>
          <p:nvPr/>
        </p:nvSpPr>
        <p:spPr bwMode="auto">
          <a:xfrm>
            <a:off x="193675" y="1025525"/>
            <a:ext cx="43227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535A5D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rgbClr val="535A5D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rgbClr val="535A5D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rgbClr val="535A5D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rgbClr val="535A5D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35A5D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35A5D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35A5D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35A5D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/>
              <a:t>Next Steps</a:t>
            </a:r>
          </a:p>
        </p:txBody>
      </p:sp>
      <p:sp>
        <p:nvSpPr>
          <p:cNvPr id="17415" name="TextBox 7"/>
          <p:cNvSpPr txBox="1">
            <a:spLocks noChangeArrowheads="1"/>
          </p:cNvSpPr>
          <p:nvPr/>
        </p:nvSpPr>
        <p:spPr bwMode="auto">
          <a:xfrm>
            <a:off x="4668838" y="1025525"/>
            <a:ext cx="43227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rgbClr val="535A5D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rgbClr val="535A5D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rgbClr val="535A5D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rgbClr val="535A5D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rgbClr val="535A5D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35A5D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35A5D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35A5D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35A5D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/>
              <a:t>Looking Forward</a:t>
            </a:r>
          </a:p>
        </p:txBody>
      </p:sp>
    </p:spTree>
    <p:extLst>
      <p:ext uri="{BB962C8B-B14F-4D97-AF65-F5344CB8AC3E}">
        <p14:creationId xmlns:p14="http://schemas.microsoft.com/office/powerpoint/2010/main" val="3740510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1640" y="1024932"/>
            <a:ext cx="8689518" cy="504838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UPMC’s model brings:</a:t>
            </a:r>
          </a:p>
          <a:p>
            <a:r>
              <a:rPr lang="en-US" sz="2000" dirty="0" smtClean="0"/>
              <a:t>Transformation of how LTSS are delivered</a:t>
            </a:r>
          </a:p>
          <a:p>
            <a:pPr lvl="1"/>
            <a:r>
              <a:rPr lang="en-US" sz="1800" dirty="0" smtClean="0"/>
              <a:t>Value-based incentives are new to LTSS and provider action and payment are not yet connected to medical outcomes  </a:t>
            </a:r>
          </a:p>
          <a:p>
            <a:r>
              <a:rPr lang="en-US" sz="2000" dirty="0" smtClean="0"/>
              <a:t>Integration of social supports with medical care </a:t>
            </a:r>
          </a:p>
          <a:p>
            <a:pPr lvl="1"/>
            <a:r>
              <a:rPr lang="en-US" sz="1800" dirty="0"/>
              <a:t>Vision of IT </a:t>
            </a:r>
            <a:r>
              <a:rPr lang="en-US" sz="1800" dirty="0" smtClean="0"/>
              <a:t>accessible to every participant or direct </a:t>
            </a:r>
            <a:r>
              <a:rPr lang="en-US" sz="1800" dirty="0"/>
              <a:t>care worker</a:t>
            </a:r>
          </a:p>
          <a:p>
            <a:r>
              <a:rPr lang="en-US" sz="2000" dirty="0" smtClean="0"/>
              <a:t>Partnership with providers and community organizations to address social barriers</a:t>
            </a:r>
          </a:p>
          <a:p>
            <a:pPr lvl="1"/>
            <a:r>
              <a:rPr lang="en-US" sz="1800" dirty="0" smtClean="0"/>
              <a:t>Achieving integrated community living for our members will require whole-person support and broadened access to housing, employment, and socialization</a:t>
            </a:r>
          </a:p>
          <a:p>
            <a:pPr lvl="1"/>
            <a:endParaRPr lang="en-US" sz="1800" dirty="0" smtClean="0"/>
          </a:p>
          <a:p>
            <a:pPr marL="0" indent="0">
              <a:buNone/>
            </a:pPr>
            <a:r>
              <a:rPr lang="en-US" sz="2000" dirty="0" smtClean="0"/>
              <a:t> … </a:t>
            </a:r>
            <a:r>
              <a:rPr lang="en-US" sz="2000" i="1" dirty="0" smtClean="0"/>
              <a:t>All of which will supports participants in leading engaged lives fully integrated in their communities </a:t>
            </a:r>
            <a:endParaRPr lang="en-US" sz="200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300" dirty="0" smtClean="0"/>
              <a:t>Conclusion –</a:t>
            </a:r>
            <a:br>
              <a:rPr lang="en-US" sz="2300" dirty="0" smtClean="0"/>
            </a:br>
            <a:r>
              <a:rPr lang="en-US" sz="2000" dirty="0" smtClean="0"/>
              <a:t>Success Through Transformation, Integration, &amp; Partnership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C1BF9-972F-4475-BE8B-CD6109B9A959}" type="slidenum">
              <a:rPr lang="en-US" smtClean="0">
                <a:solidFill>
                  <a:srgbClr val="FFFFFF"/>
                </a:solidFill>
              </a:rPr>
              <a:pPr/>
              <a:t>12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82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3064" y="3175"/>
            <a:ext cx="8016536" cy="852488"/>
          </a:xfrm>
        </p:spPr>
        <p:txBody>
          <a:bodyPr/>
          <a:lstStyle/>
          <a:p>
            <a:r>
              <a:rPr lang="en-US" dirty="0" smtClean="0"/>
              <a:t>Who We Are</a:t>
            </a:r>
            <a:endParaRPr lang="en-US" dirty="0"/>
          </a:p>
        </p:txBody>
      </p:sp>
      <p:pic>
        <p:nvPicPr>
          <p:cNvPr id="5" name="Picture 82" descr="UPMC_1_H_RGB_Ta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50" y="933450"/>
            <a:ext cx="2989263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5"/>
          <p:cNvSpPr txBox="1">
            <a:spLocks noChangeArrowheads="1"/>
          </p:cNvSpPr>
          <p:nvPr/>
        </p:nvSpPr>
        <p:spPr bwMode="auto">
          <a:xfrm>
            <a:off x="597693" y="1860550"/>
            <a:ext cx="75469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7200" eaLnBrk="0" hangingPunct="0">
              <a:defRPr sz="2800" b="1">
                <a:solidFill>
                  <a:srgbClr val="535A5D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800" b="1">
                <a:solidFill>
                  <a:srgbClr val="535A5D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800" b="1">
                <a:solidFill>
                  <a:srgbClr val="535A5D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800" b="1">
                <a:solidFill>
                  <a:srgbClr val="535A5D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800" b="1">
                <a:solidFill>
                  <a:srgbClr val="535A5D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35A5D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35A5D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35A5D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35A5D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1600" dirty="0">
                <a:solidFill>
                  <a:srgbClr val="771B61"/>
                </a:solidFill>
              </a:rPr>
              <a:t>Highly integrated </a:t>
            </a:r>
            <a:r>
              <a:rPr lang="en-US" altLang="en-US" sz="1600" dirty="0" smtClean="0">
                <a:solidFill>
                  <a:srgbClr val="771B61"/>
                </a:solidFill>
              </a:rPr>
              <a:t>health plan and delivery system </a:t>
            </a:r>
            <a:r>
              <a:rPr lang="en-US" altLang="en-US" sz="1600" dirty="0">
                <a:solidFill>
                  <a:srgbClr val="771B61"/>
                </a:solidFill>
              </a:rPr>
              <a:t>with an academic </a:t>
            </a:r>
            <a:r>
              <a:rPr lang="en-US" altLang="en-US" sz="1600" dirty="0" smtClean="0">
                <a:solidFill>
                  <a:srgbClr val="771B61"/>
                </a:solidFill>
              </a:rPr>
              <a:t>hub</a:t>
            </a:r>
            <a:endParaRPr lang="en-US" altLang="en-US" sz="1600" dirty="0">
              <a:solidFill>
                <a:srgbClr val="771B61"/>
              </a:solidFill>
            </a:endParaRPr>
          </a:p>
        </p:txBody>
      </p:sp>
      <p:pic>
        <p:nvPicPr>
          <p:cNvPr id="7" name="Picture 2" descr="Master Slide 3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7"/>
          <a:stretch/>
        </p:blipFill>
        <p:spPr bwMode="auto">
          <a:xfrm>
            <a:off x="888521" y="2470150"/>
            <a:ext cx="2086198" cy="329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5"/>
          <p:cNvSpPr txBox="1">
            <a:spLocks noChangeArrowheads="1"/>
          </p:cNvSpPr>
          <p:nvPr/>
        </p:nvSpPr>
        <p:spPr bwMode="auto">
          <a:xfrm>
            <a:off x="3781425" y="4197350"/>
            <a:ext cx="51054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2286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458788" indent="-230188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lvl="1" indent="0" defTabSz="457200" eaLnBrk="1" fontAlgn="base" hangingPunct="1">
              <a:spcBef>
                <a:spcPct val="0"/>
              </a:spcBef>
              <a:defRPr/>
            </a:pPr>
            <a:r>
              <a:rPr lang="en-US" altLang="en-US" sz="1400" dirty="0" smtClean="0">
                <a:solidFill>
                  <a:prstClr val="black"/>
                </a:solidFill>
                <a:latin typeface="Arial" pitchFamily="34" charset="0"/>
              </a:rPr>
              <a:t>2.9 </a:t>
            </a:r>
            <a:r>
              <a:rPr lang="en-US" altLang="en-US" sz="1400" dirty="0">
                <a:solidFill>
                  <a:prstClr val="black"/>
                </a:solidFill>
                <a:latin typeface="Arial" pitchFamily="34" charset="0"/>
              </a:rPr>
              <a:t>million lives enrolled in a </a:t>
            </a:r>
            <a:r>
              <a:rPr lang="en-US" altLang="en-US" sz="1400" dirty="0" smtClean="0">
                <a:solidFill>
                  <a:prstClr val="black"/>
                </a:solidFill>
                <a:latin typeface="Arial" pitchFamily="34" charset="0"/>
              </a:rPr>
              <a:t>portfolio of insurance products </a:t>
            </a:r>
            <a:r>
              <a:rPr lang="en-US" altLang="en-US" sz="1400" dirty="0">
                <a:solidFill>
                  <a:prstClr val="black"/>
                </a:solidFill>
                <a:latin typeface="Arial" pitchFamily="34" charset="0"/>
              </a:rPr>
              <a:t/>
            </a:r>
            <a:br>
              <a:rPr lang="en-US" altLang="en-US" sz="1400" dirty="0">
                <a:solidFill>
                  <a:prstClr val="black"/>
                </a:solidFill>
                <a:latin typeface="Arial" pitchFamily="34" charset="0"/>
              </a:rPr>
            </a:br>
            <a:r>
              <a:rPr lang="en-US" altLang="en-US" sz="1400" dirty="0" smtClean="0">
                <a:solidFill>
                  <a:prstClr val="black"/>
                </a:solidFill>
                <a:latin typeface="Arial" pitchFamily="34" charset="0"/>
              </a:rPr>
              <a:t>22</a:t>
            </a:r>
            <a:r>
              <a:rPr lang="en-US" altLang="en-US" sz="1400" dirty="0">
                <a:solidFill>
                  <a:prstClr val="black"/>
                </a:solidFill>
                <a:latin typeface="Arial" pitchFamily="34" charset="0"/>
              </a:rPr>
              <a:t>% membership growth in past year</a:t>
            </a:r>
          </a:p>
          <a:p>
            <a:pPr marL="0" lvl="1" indent="-1588" defTabSz="457200" eaLnBrk="1" fontAlgn="base" hangingPunct="1">
              <a:spcBef>
                <a:spcPct val="0"/>
              </a:spcBef>
              <a:defRPr/>
            </a:pPr>
            <a:r>
              <a:rPr lang="en-US" altLang="en-US" sz="1400" dirty="0" smtClean="0">
                <a:solidFill>
                  <a:prstClr val="black"/>
                </a:solidFill>
                <a:latin typeface="Arial" pitchFamily="34" charset="0"/>
              </a:rPr>
              <a:t>10,000+ </a:t>
            </a:r>
            <a:r>
              <a:rPr lang="en-US" altLang="en-US" sz="1400" dirty="0">
                <a:solidFill>
                  <a:prstClr val="black"/>
                </a:solidFill>
                <a:latin typeface="Arial" pitchFamily="34" charset="0"/>
              </a:rPr>
              <a:t>local employer groups</a:t>
            </a:r>
          </a:p>
          <a:p>
            <a:pPr marL="0" lvl="1" indent="0" defTabSz="45720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300"/>
              </a:spcAft>
              <a:defRPr/>
            </a:pPr>
            <a:r>
              <a:rPr lang="en-US" altLang="en-US" sz="1400" dirty="0">
                <a:solidFill>
                  <a:prstClr val="black"/>
                </a:solidFill>
                <a:latin typeface="Arial" pitchFamily="34" charset="0"/>
              </a:rPr>
              <a:t/>
            </a:r>
            <a:br>
              <a:rPr lang="en-US" altLang="en-US" sz="1400" dirty="0">
                <a:solidFill>
                  <a:prstClr val="black"/>
                </a:solidFill>
                <a:latin typeface="Arial" pitchFamily="34" charset="0"/>
              </a:rPr>
            </a:br>
            <a:endParaRPr lang="en-US" altLang="en-US" sz="1400" u="sng" dirty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3683000" y="2479675"/>
            <a:ext cx="399891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457200" eaLnBrk="0" hangingPunct="0">
              <a:defRPr sz="2800" b="1">
                <a:solidFill>
                  <a:srgbClr val="535A5D"/>
                </a:solidFill>
                <a:latin typeface="Arial" pitchFamily="34" charset="0"/>
                <a:ea typeface="ＭＳ Ｐゴシック" pitchFamily="34" charset="-128"/>
              </a:defRPr>
            </a:lvl1pPr>
            <a:lvl2pPr defTabSz="457200" eaLnBrk="0" hangingPunct="0">
              <a:defRPr sz="2800" b="1">
                <a:solidFill>
                  <a:srgbClr val="535A5D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800" b="1">
                <a:solidFill>
                  <a:srgbClr val="535A5D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800" b="1">
                <a:solidFill>
                  <a:srgbClr val="535A5D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800" b="1">
                <a:solidFill>
                  <a:srgbClr val="535A5D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35A5D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35A5D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35A5D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35A5D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lvl="1"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0" dirty="0">
                <a:solidFill>
                  <a:srgbClr val="000000"/>
                </a:solidFill>
              </a:rPr>
              <a:t>20 hospitals </a:t>
            </a:r>
          </a:p>
          <a:p>
            <a:pPr marL="0" lvl="1"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0" dirty="0">
                <a:solidFill>
                  <a:srgbClr val="000000"/>
                </a:solidFill>
              </a:rPr>
              <a:t>More than 400 outpatient locations</a:t>
            </a:r>
          </a:p>
          <a:p>
            <a:pPr marL="0" lvl="1"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0" dirty="0">
                <a:solidFill>
                  <a:srgbClr val="000000"/>
                </a:solidFill>
              </a:rPr>
              <a:t>35 cancer centers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83000" y="3295650"/>
            <a:ext cx="39370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defTabSz="457200" fontAlgn="base">
              <a:defRPr/>
            </a:pPr>
            <a:r>
              <a:rPr lang="en-US" sz="1400" dirty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3,400 employed physicians</a:t>
            </a:r>
          </a:p>
          <a:p>
            <a:pPr marL="0" lvl="1" defTabSz="457200" fontAlgn="base">
              <a:defRPr/>
            </a:pPr>
            <a:r>
              <a:rPr lang="en-US" sz="1400" dirty="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$450+ million in NIH funding per year with University of Pittsburgh</a:t>
            </a:r>
            <a:endParaRPr lang="en-US" sz="1400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MS PGothic" pitchFamily="34" charset="-128"/>
            </a:endParaRPr>
          </a:p>
          <a:p>
            <a:pPr defTabSz="457200" fontAlgn="base">
              <a:spcBef>
                <a:spcPct val="0"/>
              </a:spcBef>
              <a:defRPr/>
            </a:pPr>
            <a:endParaRPr lang="en-US" dirty="0">
              <a:solidFill>
                <a:prstClr val="black"/>
              </a:solidFill>
              <a:latin typeface="Calibri"/>
              <a:ea typeface="MS PGothic" pitchFamily="34" charset="-128"/>
            </a:endParaRP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3683001" y="5029200"/>
            <a:ext cx="460533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 sz="2800" b="1">
                <a:solidFill>
                  <a:srgbClr val="535A5D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800" b="1">
                <a:solidFill>
                  <a:srgbClr val="535A5D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800" b="1">
                <a:solidFill>
                  <a:srgbClr val="535A5D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800" b="1">
                <a:solidFill>
                  <a:srgbClr val="535A5D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800" b="1">
                <a:solidFill>
                  <a:srgbClr val="535A5D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35A5D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35A5D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35A5D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35A5D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0" dirty="0">
                <a:solidFill>
                  <a:srgbClr val="000000"/>
                </a:solidFill>
              </a:rPr>
              <a:t>International clinical operations and advisory services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0" dirty="0">
                <a:solidFill>
                  <a:srgbClr val="000000"/>
                </a:solidFill>
              </a:rPr>
              <a:t>Ireland: hospital, cancer </a:t>
            </a:r>
            <a:r>
              <a:rPr lang="en-US" altLang="en-US" sz="1400" b="0" dirty="0" smtClean="0">
                <a:solidFill>
                  <a:srgbClr val="000000"/>
                </a:solidFill>
              </a:rPr>
              <a:t>centers;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400" b="0" dirty="0" smtClean="0">
                <a:solidFill>
                  <a:srgbClr val="000000"/>
                </a:solidFill>
              </a:rPr>
              <a:t>Italy</a:t>
            </a:r>
            <a:r>
              <a:rPr lang="en-US" altLang="en-US" sz="1400" b="0" dirty="0">
                <a:solidFill>
                  <a:srgbClr val="000000"/>
                </a:solidFill>
              </a:rPr>
              <a:t>: hospital, research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C1BF9-972F-4475-BE8B-CD6109B9A959}" type="slidenum">
              <a:rPr lang="en-US" smtClean="0">
                <a:solidFill>
                  <a:srgbClr val="FFFFFF"/>
                </a:solidFill>
              </a:rPr>
              <a:pPr/>
              <a:t>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38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6F1B61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UPMC will lead the transformation of health care</a:t>
            </a:r>
            <a:r>
              <a:rPr lang="en-US" dirty="0">
                <a:solidFill>
                  <a:srgbClr val="6F1B61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 The UPMC model will be nationally recognized for redefining health care by: </a:t>
            </a:r>
          </a:p>
          <a:p>
            <a:endParaRPr lang="en-US" sz="1800" dirty="0">
              <a:solidFill>
                <a:schemeClr val="accent4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19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Putting our </a:t>
            </a:r>
            <a:r>
              <a:rPr lang="en-US" sz="1900" dirty="0">
                <a:solidFill>
                  <a:srgbClr val="FDB913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patients</a:t>
            </a:r>
            <a:r>
              <a:rPr lang="en-US" sz="1900" dirty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</a:t>
            </a:r>
            <a:r>
              <a:rPr lang="en-US" sz="1900" dirty="0">
                <a:solidFill>
                  <a:srgbClr val="FDB913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900" dirty="0">
                <a:solidFill>
                  <a:srgbClr val="F26522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health plan members</a:t>
            </a:r>
            <a:r>
              <a:rPr lang="en-US" sz="1900" dirty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</a:t>
            </a:r>
            <a:r>
              <a:rPr lang="en-US" sz="1900" dirty="0">
                <a:solidFill>
                  <a:srgbClr val="F26522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900" dirty="0">
                <a:solidFill>
                  <a:srgbClr val="A9B533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employees</a:t>
            </a:r>
            <a:r>
              <a:rPr lang="en-US" sz="1900" dirty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</a:t>
            </a:r>
            <a:r>
              <a:rPr lang="en-US" sz="1900" dirty="0">
                <a:solidFill>
                  <a:srgbClr val="F26522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9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and</a:t>
            </a:r>
            <a:r>
              <a:rPr lang="en-US" sz="1900" dirty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900" dirty="0">
                <a:solidFill>
                  <a:srgbClr val="4BC7E7"/>
                </a:solidFill>
                <a:latin typeface="Segoe UI Semibold" panose="020B07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community</a:t>
            </a:r>
            <a:r>
              <a:rPr lang="en-US" sz="1900" dirty="0">
                <a:solidFill>
                  <a:schemeClr val="accent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9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at the center of everything we do and creating a model that ensures that every patient gets the right care, in the right way, at the right time, every time. </a:t>
            </a:r>
          </a:p>
          <a:p>
            <a:r>
              <a:rPr lang="en-US" sz="19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Harnessing our integrated capabilities to deliver both superb</a:t>
            </a:r>
            <a:r>
              <a:rPr lang="en-US" sz="19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9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state-of-the-art</a:t>
            </a:r>
            <a:r>
              <a:rPr lang="en-US" sz="19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9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care to our patients and high value</a:t>
            </a:r>
            <a:r>
              <a:rPr lang="en-US" sz="19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9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to our stakeholders. </a:t>
            </a:r>
            <a:endParaRPr lang="en-US" sz="1900" dirty="0" smtClean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19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Serving </a:t>
            </a:r>
            <a:r>
              <a:rPr lang="en-US" sz="19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 underserved and disadvantaged, and advancing</a:t>
            </a:r>
            <a:r>
              <a:rPr lang="en-US" sz="19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9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excellence</a:t>
            </a:r>
            <a:r>
              <a:rPr lang="en-US" sz="19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9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and innovation throughout health care. 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Vision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C1BF9-972F-4475-BE8B-CD6109B9A959}" type="slidenum">
              <a:rPr lang="en-US" smtClean="0">
                <a:solidFill>
                  <a:srgbClr val="FFFFFF"/>
                </a:solidFill>
              </a:rPr>
              <a:pPr/>
              <a:t>3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857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UPMC is Committed to Achieving Commonwealth's Goals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C1BF9-972F-4475-BE8B-CD6109B9A959}" type="slidenum">
              <a:rPr lang="en-US" smtClean="0">
                <a:solidFill>
                  <a:srgbClr val="FFFFFF"/>
                </a:solidFill>
              </a:rPr>
              <a:pPr/>
              <a:t>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051022" y="1181419"/>
            <a:ext cx="3017520" cy="1062514"/>
          </a:xfrm>
          <a:prstGeom prst="ellipse">
            <a:avLst/>
          </a:prstGeom>
          <a:solidFill>
            <a:schemeClr val="bg1"/>
          </a:solidFill>
          <a:ln>
            <a:solidFill>
              <a:srgbClr val="AD8C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Track record of quality, including D-SNP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299200" y="960914"/>
            <a:ext cx="2844800" cy="998220"/>
          </a:xfrm>
          <a:prstGeom prst="ellipse">
            <a:avLst/>
          </a:prstGeom>
          <a:solidFill>
            <a:schemeClr val="bg1"/>
          </a:solidFill>
          <a:ln>
            <a:solidFill>
              <a:srgbClr val="AD8C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xperience in value-based care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279192" y="4721934"/>
            <a:ext cx="3337560" cy="1117281"/>
          </a:xfrm>
          <a:prstGeom prst="ellipse">
            <a:avLst/>
          </a:prstGeom>
          <a:solidFill>
            <a:schemeClr val="bg1"/>
          </a:solidFill>
          <a:ln>
            <a:solidFill>
              <a:srgbClr val="AD8C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Nationally recognized analytics and clinical innovator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74134" y="4609658"/>
            <a:ext cx="4221480" cy="1226019"/>
          </a:xfrm>
          <a:prstGeom prst="ellipse">
            <a:avLst/>
          </a:prstGeom>
          <a:solidFill>
            <a:schemeClr val="bg1"/>
          </a:solidFill>
          <a:ln>
            <a:solidFill>
              <a:srgbClr val="AD8C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istory of integrated physical and behavioral health care and large, innovative D-SNP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44475" y="1021080"/>
            <a:ext cx="2498726" cy="1015447"/>
          </a:xfrm>
          <a:prstGeom prst="ellipse">
            <a:avLst/>
          </a:prstGeom>
          <a:solidFill>
            <a:schemeClr val="bg1"/>
          </a:solidFill>
          <a:ln>
            <a:solidFill>
              <a:srgbClr val="AD8C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Innovative community relationships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132081" y="2124232"/>
            <a:ext cx="2487294" cy="1892141"/>
          </a:xfrm>
          <a:prstGeom prst="wedgeRoundRectCallout">
            <a:avLst>
              <a:gd name="adj1" fmla="val 8669"/>
              <a:gd name="adj2" fmla="val 7055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1894840" y="2359021"/>
            <a:ext cx="2933699" cy="2143127"/>
          </a:xfrm>
          <a:prstGeom prst="wedgeRoundRectCallout">
            <a:avLst>
              <a:gd name="adj1" fmla="val 26418"/>
              <a:gd name="adj2" fmla="val 84036"/>
              <a:gd name="adj3" fmla="val 16667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GOAL 2: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Strengthen coordination of LTSS and other types of health care, including all Medicare and Medicaid services for dual eligibles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2081" y="2243933"/>
            <a:ext cx="17348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 1: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 opportunities for community-based living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4977055" y="2036527"/>
            <a:ext cx="1623770" cy="1259124"/>
          </a:xfrm>
          <a:prstGeom prst="wedgeRoundRectCallout">
            <a:avLst>
              <a:gd name="adj1" fmla="val 8082"/>
              <a:gd name="adj2" fmla="val 84171"/>
              <a:gd name="adj3" fmla="val 16667"/>
            </a:avLst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GOAL 3: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Enhance quality and accountability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6947972" y="1976914"/>
            <a:ext cx="1986478" cy="1744347"/>
          </a:xfrm>
          <a:prstGeom prst="wedgeRoundRectCallout">
            <a:avLst>
              <a:gd name="adj1" fmla="val 8669"/>
              <a:gd name="adj2" fmla="val 70554"/>
              <a:gd name="adj3" fmla="val 16667"/>
            </a:avLst>
          </a:prstGeom>
          <a:solidFill>
            <a:srgbClr val="AD8CA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GOAL 5: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Increase efficiency and effectiveness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4559782" y="3556159"/>
            <a:ext cx="3250718" cy="1048145"/>
          </a:xfrm>
          <a:prstGeom prst="wedgeRoundRectCallout">
            <a:avLst>
              <a:gd name="adj1" fmla="val 6032"/>
              <a:gd name="adj2" fmla="val 80550"/>
              <a:gd name="adj3" fmla="val 16667"/>
            </a:avLst>
          </a:prstGeom>
          <a:solidFill>
            <a:srgbClr val="6F1B6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GOAL 4: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Advance program innovation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37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3994132"/>
              </p:ext>
            </p:extLst>
          </p:nvPr>
        </p:nvGraphicFramePr>
        <p:xfrm>
          <a:off x="354914" y="1583336"/>
          <a:ext cx="8297430" cy="4797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5858" y="-14065"/>
            <a:ext cx="8693531" cy="862395"/>
          </a:xfrm>
        </p:spPr>
        <p:txBody>
          <a:bodyPr/>
          <a:lstStyle/>
          <a:p>
            <a:r>
              <a:rPr lang="en-US" dirty="0" smtClean="0"/>
              <a:t>UPMC Value Proposition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C1BF9-972F-4475-BE8B-CD6109B9A959}" type="slidenum">
              <a:rPr lang="en-US" smtClean="0">
                <a:solidFill>
                  <a:srgbClr val="FFFFFF"/>
                </a:solidFill>
              </a:rPr>
              <a:pPr/>
              <a:t>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Flowchart: Connector 1"/>
          <p:cNvSpPr/>
          <p:nvPr/>
        </p:nvSpPr>
        <p:spPr>
          <a:xfrm>
            <a:off x="1698171" y="1317812"/>
            <a:ext cx="5610917" cy="5328475"/>
          </a:xfrm>
          <a:prstGeom prst="flowChartConnector">
            <a:avLst/>
          </a:prstGeom>
          <a:noFill/>
          <a:ln>
            <a:solidFill>
              <a:srgbClr val="AD8C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8867" y="862397"/>
            <a:ext cx="879522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Tenets of the UPMC Value Proposition: </a:t>
            </a:r>
            <a: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u="sng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Transformation </a:t>
            </a:r>
          </a:p>
          <a:p>
            <a:pPr marL="342900" indent="-342900">
              <a:buAutoNum type="arabicPeriod" startAt="2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Integration </a:t>
            </a:r>
          </a:p>
          <a:p>
            <a:pPr marL="342900" indent="-342900">
              <a:buAutoNum type="arabicPeriod" startAt="2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Partnership</a:t>
            </a:r>
          </a:p>
          <a:p>
            <a:pPr marL="342900" indent="-342900">
              <a:buAutoNum type="arabicPeriod" startAt="2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Intelligence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13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5858" y="1063746"/>
            <a:ext cx="8689518" cy="4943619"/>
          </a:xfrm>
        </p:spPr>
        <p:txBody>
          <a:bodyPr/>
          <a:lstStyle/>
          <a:p>
            <a:r>
              <a:rPr lang="en-US" dirty="0"/>
              <a:t>UPMC’s Integrated Delivery and Finance System (IDFS) brings together payer-provider incentives to manage </a:t>
            </a:r>
            <a:r>
              <a:rPr lang="en-US" dirty="0" smtClean="0"/>
              <a:t>premiums and achieve value</a:t>
            </a:r>
          </a:p>
          <a:p>
            <a:r>
              <a:rPr lang="en-US" dirty="0" smtClean="0"/>
              <a:t>UPMC has rich experience across the LTSS continuum </a:t>
            </a:r>
          </a:p>
          <a:p>
            <a:r>
              <a:rPr lang="en-US" dirty="0" smtClean="0"/>
              <a:t>IDFS foundation for network capabilities and approach</a:t>
            </a:r>
          </a:p>
          <a:p>
            <a:pPr lvl="1"/>
            <a:r>
              <a:rPr lang="en-US" dirty="0" smtClean="0"/>
              <a:t>Integrated provider and health plan partnerships</a:t>
            </a:r>
          </a:p>
          <a:p>
            <a:pPr lvl="1"/>
            <a:r>
              <a:rPr lang="en-US" dirty="0" smtClean="0"/>
              <a:t>Partnerships with non-UPMC providers</a:t>
            </a:r>
          </a:p>
          <a:p>
            <a:pPr lvl="1"/>
            <a:r>
              <a:rPr lang="en-US" dirty="0" smtClean="0"/>
              <a:t>Experience in coordinated care and Practice-Based Care Managers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Integrated Delivery &amp; Financing System –</a:t>
            </a:r>
            <a:br>
              <a:rPr lang="en-US" dirty="0" smtClean="0"/>
            </a:br>
            <a:r>
              <a:rPr lang="en-US" sz="2000" dirty="0" smtClean="0"/>
              <a:t>Principles central to approach, implementations far beyond UPMC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C1BF9-972F-4475-BE8B-CD6109B9A959}" type="slidenum">
              <a:rPr lang="en-US" smtClean="0">
                <a:solidFill>
                  <a:srgbClr val="FFFFFF"/>
                </a:solidFill>
              </a:rPr>
              <a:pPr/>
              <a:t>6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51" y="4230252"/>
            <a:ext cx="3089944" cy="205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42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0298058"/>
              </p:ext>
            </p:extLst>
          </p:nvPr>
        </p:nvGraphicFramePr>
        <p:xfrm>
          <a:off x="497342" y="981209"/>
          <a:ext cx="8254320" cy="5038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3316" y="196950"/>
            <a:ext cx="8693531" cy="745585"/>
          </a:xfrm>
        </p:spPr>
        <p:txBody>
          <a:bodyPr/>
          <a:lstStyle/>
          <a:p>
            <a:r>
              <a:rPr lang="en-US" dirty="0" smtClean="0"/>
              <a:t>Care Model Differentiators</a:t>
            </a:r>
            <a:br>
              <a:rPr lang="en-US" dirty="0" smtClean="0"/>
            </a:b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EAA863-6F4D-443B-92D3-6E894B7BEC85}" type="slidenum">
              <a:rPr lang="en-US" altLang="en-US" smtClean="0">
                <a:solidFill>
                  <a:srgbClr val="FFFFFF"/>
                </a:solidFill>
              </a:rPr>
              <a:pPr/>
              <a:t>7</a:t>
            </a:fld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39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UPMC Embraces </a:t>
            </a:r>
            <a:r>
              <a:rPr lang="en-US" dirty="0"/>
              <a:t>the Elements of Person-Centered Care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C1BF9-972F-4475-BE8B-CD6109B9A959}" type="slidenum">
              <a:rPr lang="en-US" smtClean="0">
                <a:solidFill>
                  <a:srgbClr val="FFFFFF"/>
                </a:solidFill>
              </a:rPr>
              <a:pPr/>
              <a:t>8</a:t>
            </a:fld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4094303"/>
              </p:ext>
            </p:extLst>
          </p:nvPr>
        </p:nvGraphicFramePr>
        <p:xfrm>
          <a:off x="225425" y="914400"/>
          <a:ext cx="8689975" cy="5027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0747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290513" y="1093788"/>
            <a:ext cx="8645525" cy="5001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800" b="1">
                <a:solidFill>
                  <a:srgbClr val="535A5D"/>
                </a:solidFill>
                <a:latin typeface="Arial" pitchFamily="34" charset="0"/>
                <a:ea typeface="ＭＳ Ｐゴシック" pitchFamily="34" charset="-128"/>
              </a:defRPr>
            </a:lvl1pPr>
            <a:lvl2pPr marL="914400" indent="-457200" eaLnBrk="0" hangingPunct="0">
              <a:defRPr sz="2800" b="1">
                <a:solidFill>
                  <a:srgbClr val="535A5D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rgbClr val="535A5D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rgbClr val="535A5D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rgbClr val="535A5D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35A5D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35A5D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35A5D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35A5D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b="0" dirty="0">
                <a:solidFill>
                  <a:schemeClr val="tx1"/>
                </a:solidFill>
              </a:rPr>
              <a:t>Many providers will be new to managed </a:t>
            </a:r>
            <a:r>
              <a:rPr lang="en-US" altLang="en-US" sz="2000" b="0" dirty="0" smtClean="0">
                <a:solidFill>
                  <a:schemeClr val="tx1"/>
                </a:solidFill>
              </a:rPr>
              <a:t>care</a:t>
            </a:r>
          </a:p>
          <a:p>
            <a:pPr lvl="1" eaLnBrk="1" hangingPunct="1">
              <a:spcAft>
                <a:spcPts val="600"/>
              </a:spcAft>
              <a:buFontTx/>
              <a:buChar char="-"/>
            </a:pPr>
            <a:r>
              <a:rPr lang="en-US" altLang="en-US" sz="1800" b="0" dirty="0">
                <a:solidFill>
                  <a:schemeClr val="tx1"/>
                </a:solidFill>
              </a:rPr>
              <a:t>UPMC is dedicated to working with providers to ensure a smooth transition</a:t>
            </a:r>
          </a:p>
          <a:p>
            <a:pPr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b="0" dirty="0" smtClean="0">
                <a:solidFill>
                  <a:schemeClr val="tx1"/>
                </a:solidFill>
              </a:rPr>
              <a:t>Cultural shift at UPMC</a:t>
            </a:r>
          </a:p>
          <a:p>
            <a:pPr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b="0" dirty="0" smtClean="0">
                <a:solidFill>
                  <a:schemeClr val="tx1"/>
                </a:solidFill>
              </a:rPr>
              <a:t>Better </a:t>
            </a:r>
            <a:r>
              <a:rPr lang="en-US" altLang="en-US" sz="2000" b="0" dirty="0">
                <a:solidFill>
                  <a:schemeClr val="tx1"/>
                </a:solidFill>
              </a:rPr>
              <a:t>communication and data sharing will allow for effective and integrated </a:t>
            </a:r>
            <a:r>
              <a:rPr lang="en-US" altLang="en-US" sz="2000" b="0" dirty="0" smtClean="0">
                <a:solidFill>
                  <a:schemeClr val="tx1"/>
                </a:solidFill>
              </a:rPr>
              <a:t>services</a:t>
            </a:r>
            <a:endParaRPr lang="en-US" altLang="en-US" sz="2000" b="0" dirty="0">
              <a:solidFill>
                <a:schemeClr val="tx1"/>
              </a:solidFill>
            </a:endParaRPr>
          </a:p>
          <a:p>
            <a:pPr lvl="1" eaLnBrk="1" hangingPunct="1">
              <a:spcAft>
                <a:spcPts val="600"/>
              </a:spcAft>
              <a:buFontTx/>
              <a:buChar char="-"/>
            </a:pPr>
            <a:r>
              <a:rPr lang="en-US" altLang="en-US" sz="1800" b="0" dirty="0">
                <a:solidFill>
                  <a:schemeClr val="tx1"/>
                </a:solidFill>
              </a:rPr>
              <a:t>Daily updates from direct care workers</a:t>
            </a:r>
          </a:p>
          <a:p>
            <a:pPr lvl="1" eaLnBrk="1" hangingPunct="1">
              <a:spcAft>
                <a:spcPts val="600"/>
              </a:spcAft>
              <a:buFontTx/>
              <a:buChar char="-"/>
            </a:pPr>
            <a:r>
              <a:rPr lang="en-US" altLang="en-US" sz="1800" b="0" dirty="0">
                <a:solidFill>
                  <a:schemeClr val="tx1"/>
                </a:solidFill>
              </a:rPr>
              <a:t>Transitions between care settings</a:t>
            </a:r>
          </a:p>
          <a:p>
            <a:pPr lvl="1" eaLnBrk="1" hangingPunct="1">
              <a:spcAft>
                <a:spcPts val="600"/>
              </a:spcAft>
              <a:buFontTx/>
              <a:buChar char="-"/>
            </a:pPr>
            <a:r>
              <a:rPr lang="en-US" altLang="en-US" sz="1800" b="0" dirty="0">
                <a:solidFill>
                  <a:schemeClr val="tx1"/>
                </a:solidFill>
              </a:rPr>
              <a:t>Cut through red tape!</a:t>
            </a:r>
          </a:p>
          <a:p>
            <a:pPr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b="0" dirty="0">
                <a:solidFill>
                  <a:schemeClr val="tx1"/>
                </a:solidFill>
              </a:rPr>
              <a:t>Keep what’s working and fix what isn’t</a:t>
            </a:r>
          </a:p>
          <a:p>
            <a:pPr lvl="1" eaLnBrk="1" hangingPunct="1">
              <a:spcAft>
                <a:spcPts val="600"/>
              </a:spcAft>
              <a:buFontTx/>
              <a:buChar char="-"/>
            </a:pPr>
            <a:r>
              <a:rPr lang="en-US" altLang="en-US" sz="1800" b="0" dirty="0">
                <a:solidFill>
                  <a:schemeClr val="tx1"/>
                </a:solidFill>
              </a:rPr>
              <a:t>Strong community roots</a:t>
            </a:r>
          </a:p>
          <a:p>
            <a:pPr lvl="1" eaLnBrk="1" hangingPunct="1">
              <a:spcAft>
                <a:spcPts val="600"/>
              </a:spcAft>
              <a:buFontTx/>
              <a:buChar char="-"/>
            </a:pPr>
            <a:r>
              <a:rPr lang="en-US" altLang="en-US" sz="1800" b="0" dirty="0">
                <a:solidFill>
                  <a:schemeClr val="tx1"/>
                </a:solidFill>
              </a:rPr>
              <a:t>Share best practices and lessons learned</a:t>
            </a:r>
          </a:p>
          <a:p>
            <a:pPr lvl="1" eaLnBrk="1" hangingPunct="1">
              <a:spcAft>
                <a:spcPts val="600"/>
              </a:spcAft>
              <a:buFontTx/>
              <a:buChar char="-"/>
            </a:pPr>
            <a:r>
              <a:rPr lang="en-US" altLang="en-US" sz="1800" b="0" dirty="0">
                <a:solidFill>
                  <a:schemeClr val="tx1"/>
                </a:solidFill>
              </a:rPr>
              <a:t>Get back to </a:t>
            </a:r>
            <a:r>
              <a:rPr lang="en-US" altLang="en-US" sz="1800" b="0" u="sng" dirty="0" smtClean="0">
                <a:solidFill>
                  <a:schemeClr val="tx1"/>
                </a:solidFill>
              </a:rPr>
              <a:t>Real </a:t>
            </a:r>
            <a:r>
              <a:rPr lang="en-US" altLang="en-US" sz="1800" b="0" u="sng" dirty="0">
                <a:solidFill>
                  <a:schemeClr val="tx1"/>
                </a:solidFill>
              </a:rPr>
              <a:t>Service Coordination</a:t>
            </a:r>
          </a:p>
          <a:p>
            <a:pPr eaLnBrk="1" hangingPunct="1">
              <a:buFontTx/>
              <a:buChar char="-"/>
            </a:pPr>
            <a:endParaRPr lang="en-US" altLang="en-US" sz="2000" b="0" dirty="0">
              <a:solidFill>
                <a:schemeClr val="tx1"/>
              </a:solidFill>
            </a:endParaRPr>
          </a:p>
          <a:p>
            <a:pPr lvl="1" eaLnBrk="1" hangingPunct="1">
              <a:buFontTx/>
              <a:buChar char="-"/>
            </a:pPr>
            <a:endParaRPr lang="en-US" altLang="en-US" sz="1800" b="0" dirty="0">
              <a:solidFill>
                <a:schemeClr val="tx1"/>
              </a:solidFill>
            </a:endParaRPr>
          </a:p>
        </p:txBody>
      </p:sp>
      <p:sp>
        <p:nvSpPr>
          <p:cNvPr id="16387" name="Title 2"/>
          <p:cNvSpPr>
            <a:spLocks noGrp="1"/>
          </p:cNvSpPr>
          <p:nvPr>
            <p:ph type="title"/>
          </p:nvPr>
        </p:nvSpPr>
        <p:spPr>
          <a:xfrm>
            <a:off x="222250" y="0"/>
            <a:ext cx="8691563" cy="8620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latin typeface="Arial" pitchFamily="34" charset="0"/>
                <a:cs typeface="Arial" pitchFamily="34" charset="0"/>
              </a:rPr>
              <a:t>CHC Brings New Challenges and Opportunities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rgbClr val="535A5D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rgbClr val="535A5D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rgbClr val="535A5D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rgbClr val="535A5D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rgbClr val="535A5D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35A5D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35A5D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35A5D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35A5D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9297EEE6-5A01-49CF-8A23-0AAAB3EE9B84}" type="slidenum">
              <a:rPr lang="en-US" altLang="en-US" sz="1200" b="0" smtClean="0">
                <a:solidFill>
                  <a:schemeClr val="bg1"/>
                </a:solidFill>
              </a:rPr>
              <a:pPr eaLnBrk="1" hangingPunct="1"/>
              <a:t>9</a:t>
            </a:fld>
            <a:endParaRPr lang="en-US" altLang="en-US" sz="1200" b="0" smtClean="0">
              <a:solidFill>
                <a:schemeClr val="bg1"/>
              </a:solidFill>
            </a:endParaRPr>
          </a:p>
        </p:txBody>
      </p:sp>
      <p:pic>
        <p:nvPicPr>
          <p:cNvPr id="16389" name="Picture 3" descr="C:\Users\jenningsm6\AppData\Local\Microsoft\Windows\Temporary Internet Files\Content.IE5\5VGG1UTQ\small-business-opportunity-08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101" y="2776538"/>
            <a:ext cx="3309937" cy="2197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239018"/>
      </p:ext>
    </p:extLst>
  </p:cSld>
  <p:clrMapOvr>
    <a:masterClrMapping/>
  </p:clrMapOvr>
</p:sld>
</file>

<file path=ppt/theme/theme1.xml><?xml version="1.0" encoding="utf-8"?>
<a:theme xmlns:a="http://schemas.openxmlformats.org/drawingml/2006/main" name="1_UPMC LCM 2011 TEMPLATE">
  <a:themeElements>
    <a:clrScheme name="UPMC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235A"/>
      </a:accent1>
      <a:accent2>
        <a:srgbClr val="3E73BE"/>
      </a:accent2>
      <a:accent3>
        <a:srgbClr val="661400"/>
      </a:accent3>
      <a:accent4>
        <a:srgbClr val="A94300"/>
      </a:accent4>
      <a:accent5>
        <a:srgbClr val="D28E00"/>
      </a:accent5>
      <a:accent6>
        <a:srgbClr val="505500"/>
      </a:accent6>
      <a:hlink>
        <a:srgbClr val="7D6C69"/>
      </a:hlink>
      <a:folHlink>
        <a:srgbClr val="99CC00"/>
      </a:folHlink>
    </a:clrScheme>
    <a:fontScheme name="Default 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6093</TotalTime>
  <Words>1380</Words>
  <Application>Microsoft Office PowerPoint</Application>
  <PresentationFormat>On-screen Show (4:3)</PresentationFormat>
  <Paragraphs>206</Paragraphs>
  <Slides>12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1_UPMC LCM 2011 TEMPLATE</vt:lpstr>
      <vt:lpstr>    </vt:lpstr>
      <vt:lpstr>Who We Are</vt:lpstr>
      <vt:lpstr>Our Vision</vt:lpstr>
      <vt:lpstr>UPMC is Committed to Achieving Commonwealth's Goals</vt:lpstr>
      <vt:lpstr>UPMC Value Proposition</vt:lpstr>
      <vt:lpstr>Integrated Delivery &amp; Financing System – Principles central to approach, implementations far beyond UPMC</vt:lpstr>
      <vt:lpstr>Care Model Differentiators </vt:lpstr>
      <vt:lpstr>UPMC Embraces the Elements of Person-Centered Care</vt:lpstr>
      <vt:lpstr>CHC Brings New Challenges and Opportunities</vt:lpstr>
      <vt:lpstr>UPMC is a Leader in Technology and Innovation </vt:lpstr>
      <vt:lpstr>What’s Next?</vt:lpstr>
      <vt:lpstr>Conclusion – Success Through Transformation, Integration, &amp; Partnership</vt:lpstr>
    </vt:vector>
  </TitlesOfParts>
  <Company>UPMC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Medicare Product Update Monday March 7, 2016</dc:title>
  <dc:creator>Alsahlani, Hazem</dc:creator>
  <cp:lastModifiedBy>Matt Jennings</cp:lastModifiedBy>
  <cp:revision>227</cp:revision>
  <cp:lastPrinted>2016-12-06T18:30:48Z</cp:lastPrinted>
  <dcterms:created xsi:type="dcterms:W3CDTF">2016-02-29T12:14:32Z</dcterms:created>
  <dcterms:modified xsi:type="dcterms:W3CDTF">2017-01-11T22:05:50Z</dcterms:modified>
</cp:coreProperties>
</file>