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2" r:id="rId4"/>
    <p:sldId id="258" r:id="rId5"/>
    <p:sldId id="260" r:id="rId6"/>
    <p:sldId id="261" r:id="rId7"/>
    <p:sldId id="262" r:id="rId8"/>
    <p:sldId id="273" r:id="rId9"/>
    <p:sldId id="263" r:id="rId10"/>
    <p:sldId id="269" r:id="rId11"/>
    <p:sldId id="264" r:id="rId12"/>
    <p:sldId id="270" r:id="rId13"/>
    <p:sldId id="265" r:id="rId14"/>
    <p:sldId id="266" r:id="rId15"/>
    <p:sldId id="271" r:id="rId16"/>
    <p:sldId id="267" r:id="rId17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85" d="100"/>
          <a:sy n="85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0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7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0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8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E8E1-9081-4AC9-8395-D1D5330A14A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0005-1307-43E8-AD0B-C01979DC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bvs@p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5813" y="1447800"/>
            <a:ext cx="7772400" cy="1600200"/>
          </a:xfrm>
          <a:solidFill>
            <a:schemeClr val="bg1">
              <a:lumMod val="75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Riding While Blind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3505200"/>
            <a:ext cx="7010400" cy="1600200"/>
          </a:xfrm>
          <a:solidFill>
            <a:schemeClr val="bg1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nhancing the Public Transportation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xperience for Riders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ho are Blind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dirty="0" smtClean="0">
                <a:solidFill>
                  <a:schemeClr val="bg1"/>
                </a:solidFill>
              </a:rPr>
              <a:t>Visually Impaired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89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382000" cy="5057775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4000" dirty="0"/>
              <a:t>Make websites, schedules, routes, and applications accessible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/>
              <a:t>Provide technical training regarding accessibility issues </a:t>
            </a:r>
            <a:endParaRPr lang="en-US" sz="40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 smtClean="0"/>
              <a:t>Consistent </a:t>
            </a:r>
            <a:r>
              <a:rPr lang="en-US" sz="4000" dirty="0"/>
              <a:t>use of </a:t>
            </a:r>
            <a:r>
              <a:rPr lang="en-US" sz="4000" dirty="0" smtClean="0"/>
              <a:t>location annunciators</a:t>
            </a:r>
            <a:endParaRPr lang="en-US" sz="4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/>
              <a:t>Partner with planners and businesses when creating fixed routes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34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u="sng" dirty="0"/>
              <a:t>Issue #3:</a:t>
            </a:r>
            <a:r>
              <a:rPr lang="en-US" sz="4800" b="1" dirty="0"/>
              <a:t> </a:t>
            </a:r>
            <a:r>
              <a:rPr lang="en-US" sz="4800" dirty="0"/>
              <a:t>Limited service areas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4000" dirty="0" smtClean="0"/>
              <a:t>Limited </a:t>
            </a:r>
            <a:r>
              <a:rPr lang="en-US" sz="4000" dirty="0"/>
              <a:t>fixed route availability</a:t>
            </a:r>
          </a:p>
          <a:p>
            <a:pPr lvl="0"/>
            <a:r>
              <a:rPr lang="en-US" sz="4000" dirty="0" smtClean="0"/>
              <a:t>Limited </a:t>
            </a:r>
            <a:r>
              <a:rPr lang="en-US" sz="4000" dirty="0"/>
              <a:t>service areas </a:t>
            </a:r>
          </a:p>
          <a:p>
            <a:pPr lvl="0"/>
            <a:r>
              <a:rPr lang="en-US" sz="4000" dirty="0" smtClean="0"/>
              <a:t>Service does not cross </a:t>
            </a:r>
            <a:r>
              <a:rPr lang="en-US" sz="4000" dirty="0"/>
              <a:t>county lines</a:t>
            </a:r>
          </a:p>
          <a:p>
            <a:pPr lvl="0"/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2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4000" dirty="0" smtClean="0"/>
              <a:t>Increase </a:t>
            </a:r>
            <a:r>
              <a:rPr lang="en-US" sz="4000" dirty="0"/>
              <a:t>availability of on-demand ride service areas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/>
              <a:t>Circular routes rather than linear routes on fixed lines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Work with employers to establish dedicated routes for </a:t>
            </a:r>
            <a:r>
              <a:rPr lang="en-US" sz="4000" dirty="0" smtClean="0"/>
              <a:t>employees</a:t>
            </a:r>
          </a:p>
          <a:p>
            <a:pPr lvl="0"/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48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u="sng" dirty="0"/>
              <a:t>Issue #4</a:t>
            </a:r>
            <a:r>
              <a:rPr lang="en-US" sz="4800" b="1" dirty="0"/>
              <a:t>: </a:t>
            </a:r>
            <a:r>
              <a:rPr lang="en-US" sz="4800" dirty="0" smtClean="0"/>
              <a:t>Paratransit/Shared Ride</a:t>
            </a:r>
            <a:endParaRPr lang="en-US" sz="4800" dirty="0"/>
          </a:p>
          <a:p>
            <a:pPr lvl="0"/>
            <a:r>
              <a:rPr lang="en-US" sz="4000" dirty="0" smtClean="0"/>
              <a:t>Door-to-door trips </a:t>
            </a:r>
            <a:r>
              <a:rPr lang="en-US" sz="4000" dirty="0"/>
              <a:t>can be very long for a short </a:t>
            </a:r>
            <a:r>
              <a:rPr lang="en-US" sz="4000" dirty="0" smtClean="0"/>
              <a:t>destination</a:t>
            </a:r>
          </a:p>
          <a:p>
            <a:pPr lvl="0"/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Consider partnering with private enterprises </a:t>
            </a:r>
            <a:r>
              <a:rPr lang="en-US" sz="4000" dirty="0" smtClean="0"/>
              <a:t>(such </a:t>
            </a:r>
            <a:r>
              <a:rPr lang="en-US" sz="4000" dirty="0"/>
              <a:t>as Uber and </a:t>
            </a:r>
            <a:r>
              <a:rPr lang="en-US" sz="4000" dirty="0" smtClean="0"/>
              <a:t>Lyft) </a:t>
            </a:r>
            <a:r>
              <a:rPr lang="en-US" sz="4000" dirty="0"/>
              <a:t>to provide on-demand transportation in rural and underserved areas </a:t>
            </a:r>
            <a:r>
              <a:rPr lang="en-US" sz="4000" dirty="0" smtClean="0"/>
              <a:t>/times</a:t>
            </a:r>
            <a:endParaRPr lang="en-US" sz="4000" dirty="0"/>
          </a:p>
          <a:p>
            <a:pPr lvl="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11887"/>
            <a:ext cx="82296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5057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u="sng" dirty="0"/>
              <a:t>Issue #5:</a:t>
            </a:r>
            <a:r>
              <a:rPr lang="en-US" sz="4800" b="1" dirty="0"/>
              <a:t> </a:t>
            </a:r>
            <a:r>
              <a:rPr lang="en-US" sz="4800" dirty="0"/>
              <a:t>Hours of Operation</a:t>
            </a:r>
          </a:p>
          <a:p>
            <a:pPr lvl="0"/>
            <a:r>
              <a:rPr lang="en-US" sz="4000" dirty="0" smtClean="0"/>
              <a:t>No </a:t>
            </a:r>
            <a:r>
              <a:rPr lang="en-US" sz="4000" dirty="0"/>
              <a:t>or limited weekend services</a:t>
            </a:r>
          </a:p>
          <a:p>
            <a:pPr lvl="0"/>
            <a:r>
              <a:rPr lang="en-US" sz="4000" dirty="0"/>
              <a:t>Limited evening </a:t>
            </a:r>
            <a:r>
              <a:rPr lang="en-US" sz="4000" dirty="0" smtClean="0"/>
              <a:t>services</a:t>
            </a:r>
          </a:p>
          <a:p>
            <a:pPr lvl="0"/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 smtClean="0"/>
              <a:t>Expand </a:t>
            </a:r>
            <a:r>
              <a:rPr lang="en-US" sz="4000" dirty="0"/>
              <a:t>hours of operation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/>
              <a:t>Work with employers to determine scheduling needs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34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355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b="1" u="sng" dirty="0" smtClean="0"/>
              <a:t>Resource</a:t>
            </a:r>
          </a:p>
          <a:p>
            <a:pPr marL="0" indent="0">
              <a:buNone/>
            </a:pPr>
            <a:r>
              <a:rPr lang="en-US" sz="4000" b="1" dirty="0" smtClean="0"/>
              <a:t>Orientation and Mobility Instructors </a:t>
            </a:r>
            <a:r>
              <a:rPr lang="en-US" sz="4000" dirty="0" smtClean="0"/>
              <a:t>(O&amp;M) - experts in transportation and travel for individuals with visual impairments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4000" dirty="0" smtClean="0"/>
              <a:t>Bureau </a:t>
            </a:r>
            <a:r>
              <a:rPr lang="en-US" sz="4000" dirty="0"/>
              <a:t>of Blindness and Visual Services </a:t>
            </a:r>
          </a:p>
          <a:p>
            <a:pPr marL="0" indent="0" algn="ctr">
              <a:buNone/>
            </a:pPr>
            <a:r>
              <a:rPr lang="en-US" sz="4000" dirty="0" smtClean="0"/>
              <a:t>6 District Offices</a:t>
            </a:r>
          </a:p>
          <a:p>
            <a:pPr marL="0" indent="0" algn="ctr">
              <a:buNone/>
            </a:pPr>
            <a:r>
              <a:rPr lang="en-US" sz="4000" dirty="0">
                <a:hlinkClick r:id="rId2"/>
              </a:rPr>
              <a:t>bbvs@pa.gov</a:t>
            </a: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51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i="1" dirty="0" smtClean="0"/>
              <a:t>Enhancing </a:t>
            </a:r>
            <a:r>
              <a:rPr lang="en-US" sz="4000" i="1" dirty="0"/>
              <a:t>the Public Transportation Experience for Riders Who are Blind or Visually Impaired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b="1" dirty="0" smtClean="0"/>
              <a:t>Thank you!</a:t>
            </a:r>
          </a:p>
          <a:p>
            <a:pPr marL="0" indent="0" algn="ctr">
              <a:buNone/>
            </a:pPr>
            <a:endParaRPr lang="en-US" sz="4000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8388"/>
            <a:ext cx="8686800" cy="505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Office of Vocational Rehabilitation</a:t>
            </a:r>
          </a:p>
          <a:p>
            <a:pPr marL="0" indent="0">
              <a:buNone/>
            </a:pPr>
            <a:r>
              <a:rPr lang="en-US" dirty="0" smtClean="0"/>
              <a:t>Mission: To </a:t>
            </a:r>
            <a:r>
              <a:rPr lang="en-US" dirty="0"/>
              <a:t>assist Pennsylvanians with disabilities to secure and maintain employment and independence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15 District Offices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4000" b="1" dirty="0" smtClean="0"/>
              <a:t>Bureau of Blindness and Visual Services</a:t>
            </a:r>
          </a:p>
          <a:p>
            <a:pPr marL="0" indent="0">
              <a:buNone/>
            </a:pPr>
            <a:r>
              <a:rPr lang="en-US" dirty="0" smtClean="0"/>
              <a:t>6 District Offices</a:t>
            </a:r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5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8388"/>
            <a:ext cx="8686800" cy="5057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2013 American Community Survey estimated that 6.3% of Pennsylvania's population has a visual impairment.</a:t>
            </a:r>
          </a:p>
          <a:p>
            <a:pPr marL="0" indent="0" algn="ctr">
              <a:buNone/>
            </a:pPr>
            <a:r>
              <a:rPr lang="en-US" dirty="0" smtClean="0"/>
              <a:t>791,870 people = 2 x the population of the city of Pittsburgh</a:t>
            </a:r>
          </a:p>
          <a:p>
            <a:pPr marL="0" indent="0" algn="ctr">
              <a:buNone/>
            </a:pPr>
            <a:r>
              <a:rPr lang="en-US" dirty="0"/>
              <a:t>126,694 are </a:t>
            </a:r>
            <a:r>
              <a:rPr lang="en-US" dirty="0" smtClean="0"/>
              <a:t>65 +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uneff\Pictures\86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06" y="4495800"/>
            <a:ext cx="5334000" cy="2209801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3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VISUAL IMPAIRMENT</a:t>
            </a:r>
          </a:p>
          <a:p>
            <a:pPr marL="0" indent="0">
              <a:buNone/>
            </a:pPr>
            <a:r>
              <a:rPr lang="en-US" sz="4000" dirty="0" smtClean="0"/>
              <a:t>Definition: </a:t>
            </a:r>
          </a:p>
          <a:p>
            <a:pPr marL="0" indent="0">
              <a:buNone/>
            </a:pPr>
            <a:r>
              <a:rPr lang="en-US" sz="4000" dirty="0" smtClean="0"/>
              <a:t>V</a:t>
            </a:r>
            <a:r>
              <a:rPr lang="en-US" sz="4000" dirty="0" smtClean="0">
                <a:effectLst/>
              </a:rPr>
              <a:t>isual impairment includes a range of vision loss, from low vision to t</a:t>
            </a:r>
            <a:r>
              <a:rPr lang="en-US" sz="4000" dirty="0" smtClean="0"/>
              <a:t>otal blindness, that reduces a person's ability to function at certain or all tasks. </a:t>
            </a:r>
            <a:endParaRPr lang="en-US" sz="4000" dirty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7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to identify a person with a VISUAL IMPAIRMENT</a:t>
            </a:r>
          </a:p>
          <a:p>
            <a:pPr marL="0" indent="0" algn="ctr">
              <a:buNone/>
            </a:pPr>
            <a:endParaRPr lang="en-US" sz="5400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2971800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12" y="2979457"/>
            <a:ext cx="2487706" cy="2735543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3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61878"/>
            <a:ext cx="2743200" cy="2667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8" y="1295400"/>
            <a:ext cx="2228661" cy="4916488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70" y="1295399"/>
            <a:ext cx="2480144" cy="4916489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9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8388"/>
            <a:ext cx="8915400" cy="505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We asked BBVS staff and customers who are visually impaired:</a:t>
            </a:r>
          </a:p>
          <a:p>
            <a:pPr marL="0" indent="0">
              <a:buNone/>
            </a:pPr>
            <a:r>
              <a:rPr lang="en-US" sz="4400" b="1" dirty="0" smtClean="0"/>
              <a:t>What are the issues you have when using public transportation to access: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1" dirty="0"/>
              <a:t>e</a:t>
            </a:r>
            <a:r>
              <a:rPr lang="en-US" sz="4400" b="1" dirty="0" smtClean="0"/>
              <a:t>mployment?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1" dirty="0"/>
              <a:t>d</a:t>
            </a:r>
            <a:r>
              <a:rPr lang="en-US" sz="4400" b="1" dirty="0" smtClean="0"/>
              <a:t>aily living activities?</a:t>
            </a:r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5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8388"/>
            <a:ext cx="8610600" cy="50577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b="1" u="sng" dirty="0"/>
              <a:t>Issue #1:</a:t>
            </a:r>
            <a:r>
              <a:rPr lang="en-US" sz="4800" dirty="0"/>
              <a:t> Lack of sensitivity</a:t>
            </a:r>
          </a:p>
          <a:p>
            <a:endParaRPr lang="en-US" sz="2400" dirty="0" smtClean="0"/>
          </a:p>
          <a:p>
            <a:r>
              <a:rPr lang="en-US" sz="4300" dirty="0" smtClean="0"/>
              <a:t>Insensitive remarks and questions</a:t>
            </a:r>
          </a:p>
          <a:p>
            <a:r>
              <a:rPr lang="en-US" sz="4300" dirty="0"/>
              <a:t>L</a:t>
            </a:r>
            <a:r>
              <a:rPr lang="en-US" sz="4300" dirty="0" smtClean="0"/>
              <a:t>imited understanding of the impact of vision loss on a person’s mobility</a:t>
            </a:r>
          </a:p>
          <a:p>
            <a:r>
              <a:rPr lang="en-US" sz="4300" dirty="0" smtClean="0"/>
              <a:t>Drivers, Conductors, Customer Service</a:t>
            </a:r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300" dirty="0"/>
              <a:t>Disability </a:t>
            </a:r>
            <a:r>
              <a:rPr lang="en-US" sz="4300" dirty="0" smtClean="0"/>
              <a:t>Awareness, Etiquette </a:t>
            </a:r>
            <a:r>
              <a:rPr lang="en-US" sz="4300" dirty="0"/>
              <a:t>and Sensitivity Training </a:t>
            </a:r>
            <a:endParaRPr lang="en-US" sz="4300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66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u="sng" dirty="0"/>
              <a:t>Issue #2:</a:t>
            </a:r>
            <a:r>
              <a:rPr lang="en-US" sz="4800" b="1" dirty="0"/>
              <a:t>  </a:t>
            </a:r>
            <a:r>
              <a:rPr lang="en-US" sz="4800" dirty="0"/>
              <a:t>Accessibility issues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4000" dirty="0" smtClean="0"/>
              <a:t>Some </a:t>
            </a:r>
            <a:r>
              <a:rPr lang="en-US" sz="4000" dirty="0"/>
              <a:t>paratransit </a:t>
            </a:r>
            <a:r>
              <a:rPr lang="en-US" sz="4000" dirty="0" smtClean="0"/>
              <a:t>programs </a:t>
            </a:r>
            <a:r>
              <a:rPr lang="en-US" sz="4000" dirty="0"/>
              <a:t>require in-person applications</a:t>
            </a:r>
          </a:p>
          <a:p>
            <a:pPr lvl="0"/>
            <a:r>
              <a:rPr lang="en-US" sz="4000" dirty="0"/>
              <a:t>No means of electronic application</a:t>
            </a:r>
          </a:p>
          <a:p>
            <a:pPr lvl="0"/>
            <a:r>
              <a:rPr lang="en-US" sz="4000" dirty="0"/>
              <a:t>Safety aspects of bus </a:t>
            </a:r>
            <a:r>
              <a:rPr lang="en-US" sz="4000" dirty="0" smtClean="0"/>
              <a:t>stop </a:t>
            </a:r>
            <a:r>
              <a:rPr lang="en-US" sz="4000" dirty="0"/>
              <a:t>locations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4" name="Picture 26" descr="L&amp;I logo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"/>
            <a:ext cx="81010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396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Riding While Blind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Labor and Industry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While Blind</dc:title>
  <dc:creator>Susan Neff</dc:creator>
  <cp:lastModifiedBy>Susan Neff</cp:lastModifiedBy>
  <cp:revision>25</cp:revision>
  <cp:lastPrinted>2016-04-05T12:46:14Z</cp:lastPrinted>
  <dcterms:created xsi:type="dcterms:W3CDTF">2016-03-07T21:25:28Z</dcterms:created>
  <dcterms:modified xsi:type="dcterms:W3CDTF">2016-04-18T13:58:13Z</dcterms:modified>
</cp:coreProperties>
</file>