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C21DDC-B44C-4A0A-9D77-B3ABBBA6341D}" type="datetimeFigureOut">
              <a:rPr lang="en-US" altLang="en-US"/>
              <a:pPr>
                <a:defRPr/>
              </a:pPr>
              <a:t>4/6/2015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74669F-95E5-4951-8FA6-C7AE7E0927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99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575AEA-6285-4701-BA8A-4E378208EE90}" type="datetimeFigureOut">
              <a:rPr lang="en-US" altLang="en-US"/>
              <a:pPr>
                <a:defRPr/>
              </a:pPr>
              <a:t>4/6/2015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0F36FF-3F39-4EEF-AF94-557FC275B8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6063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52F62B-ADCD-4F93-9154-E556C1C9F05B}" type="datetimeFigureOut">
              <a:rPr lang="en-US" altLang="en-US"/>
              <a:pPr>
                <a:defRPr/>
              </a:pPr>
              <a:t>4/6/2015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CA3D9B-579C-49ED-9599-449A510C70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6269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C21DDC-B44C-4A0A-9D77-B3ABBBA6341D}" type="datetimeFigureOut">
              <a:rPr lang="en-US" altLang="en-US"/>
              <a:pPr>
                <a:defRPr/>
              </a:pPr>
              <a:t>4/6/2015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74669F-95E5-4951-8FA6-C7AE7E0927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6979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585083-80C6-4EF3-83A4-868A554B45CC}" type="datetimeFigureOut">
              <a:rPr lang="en-US" altLang="en-US"/>
              <a:pPr>
                <a:defRPr/>
              </a:pPr>
              <a:t>4/6/2015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223AFE-9ABD-49B1-ACBC-DA1F0AF1E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0434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C752CA-3F81-4518-BFC8-CC4367E6449E}" type="datetimeFigureOut">
              <a:rPr lang="en-US" altLang="en-US"/>
              <a:pPr>
                <a:defRPr/>
              </a:pPr>
              <a:t>4/6/2015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5DF0A2-B604-4239-8026-DB81B0FE32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3696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C210A8-A2E9-4958-8EB1-C66D905548FD}" type="datetimeFigureOut">
              <a:rPr lang="en-US" altLang="en-US"/>
              <a:pPr>
                <a:defRPr/>
              </a:pPr>
              <a:t>4/6/2015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57BE04-01E8-441F-AFD7-54A2DA3E96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296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19CF83-02C8-474C-AC18-45D4FC849459}" type="datetimeFigureOut">
              <a:rPr lang="en-US" altLang="en-US"/>
              <a:pPr>
                <a:defRPr/>
              </a:pPr>
              <a:t>4/6/2015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39B4219-F494-4D87-BA23-EF861A0551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79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892DEA-591D-4400-ADB1-E5B90B4909FA}" type="datetimeFigureOut">
              <a:rPr lang="en-US" altLang="en-US"/>
              <a:pPr>
                <a:defRPr/>
              </a:pPr>
              <a:t>4/6/2015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67FF5B-1B75-4BA5-AEFD-DCDAB56280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189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5A8758-8997-42B9-95EF-41FDB2391A44}" type="datetimeFigureOut">
              <a:rPr lang="en-US" altLang="en-US"/>
              <a:pPr>
                <a:defRPr/>
              </a:pPr>
              <a:t>4/6/2015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020AA4-A427-4F2C-B1D2-0401896581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94116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C03E37-75ED-4FEC-A53F-4A2F3C1451B3}" type="datetimeFigureOut">
              <a:rPr lang="en-US" altLang="en-US"/>
              <a:pPr>
                <a:defRPr/>
              </a:pPr>
              <a:t>4/6/2015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999DD7-4771-4720-AB2D-98B1B29C7C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80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585083-80C6-4EF3-83A4-868A554B45CC}" type="datetimeFigureOut">
              <a:rPr lang="en-US" altLang="en-US"/>
              <a:pPr>
                <a:defRPr/>
              </a:pPr>
              <a:t>4/6/2015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223AFE-9ABD-49B1-ACBC-DA1F0AF1E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899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10FF60-494C-41E1-9E9D-5EECA2AD265F}" type="datetimeFigureOut">
              <a:rPr lang="en-US" altLang="en-US"/>
              <a:pPr>
                <a:defRPr/>
              </a:pPr>
              <a:t>4/6/2015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BC4FB3-4E61-4F51-82D5-C3075FFBD5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68111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575AEA-6285-4701-BA8A-4E378208EE90}" type="datetimeFigureOut">
              <a:rPr lang="en-US" altLang="en-US"/>
              <a:pPr>
                <a:defRPr/>
              </a:pPr>
              <a:t>4/6/2015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0F36FF-3F39-4EEF-AF94-557FC275B8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7067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52F62B-ADCD-4F93-9154-E556C1C9F05B}" type="datetimeFigureOut">
              <a:rPr lang="en-US" altLang="en-US"/>
              <a:pPr>
                <a:defRPr/>
              </a:pPr>
              <a:t>4/6/2015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CA3D9B-579C-49ED-9599-449A510C70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1530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C752CA-3F81-4518-BFC8-CC4367E6449E}" type="datetimeFigureOut">
              <a:rPr lang="en-US" altLang="en-US"/>
              <a:pPr>
                <a:defRPr/>
              </a:pPr>
              <a:t>4/6/2015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5DF0A2-B604-4239-8026-DB81B0FE32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458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C210A8-A2E9-4958-8EB1-C66D905548FD}" type="datetimeFigureOut">
              <a:rPr lang="en-US" altLang="en-US"/>
              <a:pPr>
                <a:defRPr/>
              </a:pPr>
              <a:t>4/6/2015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57BE04-01E8-441F-AFD7-54A2DA3E96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512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19CF83-02C8-474C-AC18-45D4FC849459}" type="datetimeFigureOut">
              <a:rPr lang="en-US" altLang="en-US"/>
              <a:pPr>
                <a:defRPr/>
              </a:pPr>
              <a:t>4/6/2015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39B4219-F494-4D87-BA23-EF861A0551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153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892DEA-591D-4400-ADB1-E5B90B4909FA}" type="datetimeFigureOut">
              <a:rPr lang="en-US" altLang="en-US"/>
              <a:pPr>
                <a:defRPr/>
              </a:pPr>
              <a:t>4/6/2015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67FF5B-1B75-4BA5-AEFD-DCDAB56280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373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5A8758-8997-42B9-95EF-41FDB2391A44}" type="datetimeFigureOut">
              <a:rPr lang="en-US" altLang="en-US"/>
              <a:pPr>
                <a:defRPr/>
              </a:pPr>
              <a:t>4/6/2015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020AA4-A427-4F2C-B1D2-0401896581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2000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C03E37-75ED-4FEC-A53F-4A2F3C1451B3}" type="datetimeFigureOut">
              <a:rPr lang="en-US" altLang="en-US"/>
              <a:pPr>
                <a:defRPr/>
              </a:pPr>
              <a:t>4/6/2015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999DD7-4771-4720-AB2D-98B1B29C7C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818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10FF60-494C-41E1-9E9D-5EECA2AD265F}" type="datetimeFigureOut">
              <a:rPr lang="en-US" altLang="en-US"/>
              <a:pPr>
                <a:defRPr/>
              </a:pPr>
              <a:t>4/6/2015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BC4FB3-4E61-4F51-82D5-C3075FFBD5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975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B7C1C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7E3836-FF09-449A-B58E-1A3FF450FB95}" type="datetimeFigureOut">
              <a:rPr lang="en-US" altLang="en-US"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4/6/2015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THOMAS, THOMAS &amp; HAFER LLP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B7C1C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BAC729-A136-4005-BBB2-19D6AB55FF05}" type="slidenum">
              <a:rPr lang="en-US" altLang="en-US"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72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ource Sans Pro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ource Sans Pro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ource Sans Pro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ource Sans Pro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ource Sans Pro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ource Sans Pro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ource Sans Pro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ource Sans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1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1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B7C1C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7E3836-FF09-449A-B58E-1A3FF450FB95}" type="datetimeFigureOut">
              <a:rPr lang="en-US" altLang="en-US"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4/6/2015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THOMAS, THOMAS &amp; HAFER LLP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B7C1C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BAC729-A136-4005-BBB2-19D6AB55FF05}" type="slidenum">
              <a:rPr lang="en-US" altLang="en-US"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2359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ource Sans Pro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ource Sans Pro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ource Sans Pro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ource Sans Pro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ource Sans Pro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ource Sans Pro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ource Sans Pro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ource Sans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1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1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com/url?sa=i&amp;rct=j&amp;q=&amp;esrc=s&amp;source=images&amp;cd=&amp;cad=rja&amp;uact=8&amp;docid=wGHapJ_mrmMqQM&amp;tbnid=DXpDlxzsKsF5wM:&amp;ved=0CAUQjRw&amp;url=http://allthingsd.com/20121119/u-s-trade-court-asks-some-interesting-questions-in-latest-apple-samsung-case/&amp;ei=OT52U8ezOYyfyASrq4GICQ&amp;bvm=bv.66699033,d.aWw&amp;psig=AFQjCNFY-wOXvOfNqoGfPa8ixTtqfzIquw&amp;ust=1400344503791525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3721100" y="2057400"/>
            <a:ext cx="5422900" cy="2438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579507"/>
            <a:ext cx="8229600" cy="707886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4000" dirty="0">
                <a:solidFill>
                  <a:schemeClr val="accent4">
                    <a:lumMod val="50000"/>
                  </a:schemeClr>
                </a:solidFill>
              </a:rPr>
              <a:t>Public Transportation Association</a:t>
            </a:r>
            <a:endParaRPr lang="en-US" altLang="en-US" sz="4000" dirty="0" smtClean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371600"/>
            <a:ext cx="457200" cy="238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4038600" y="2438400"/>
            <a:ext cx="48006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600" dirty="0" smtClean="0">
                <a:solidFill>
                  <a:prstClr val="white"/>
                </a:solidFill>
                <a:latin typeface="Source Sans Pro" pitchFamily="34" charset="0"/>
              </a:rPr>
              <a:t>Collective Bargaining Bonanza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dirty="0" smtClean="0">
                <a:solidFill>
                  <a:prstClr val="white"/>
                </a:solidFill>
                <a:latin typeface="Source Sans Pro" pitchFamily="34" charset="0"/>
              </a:rPr>
              <a:t>Presented by: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dirty="0" smtClean="0">
                <a:solidFill>
                  <a:prstClr val="white"/>
                </a:solidFill>
                <a:latin typeface="Source Sans Pro" pitchFamily="34" charset="0"/>
              </a:rPr>
              <a:t>Anthony T Bowser, Esquire</a:t>
            </a:r>
            <a:endParaRPr lang="en-US" altLang="en-US" dirty="0">
              <a:solidFill>
                <a:prstClr val="white"/>
              </a:solidFill>
              <a:latin typeface="Source Sans Pro" pitchFamily="34" charset="0"/>
            </a:endParaRPr>
          </a:p>
        </p:txBody>
      </p:sp>
      <p:sp>
        <p:nvSpPr>
          <p:cNvPr id="26630" name="Rectangle 2"/>
          <p:cNvSpPr>
            <a:spLocks noChangeArrowheads="1"/>
          </p:cNvSpPr>
          <p:nvPr/>
        </p:nvSpPr>
        <p:spPr bwMode="auto">
          <a:xfrm>
            <a:off x="2590800" y="5562600"/>
            <a:ext cx="4572000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eaLnBrk="1" fontAlgn="base" hangingPunct="1">
              <a:spcAft>
                <a:spcPct val="0"/>
              </a:spcAft>
              <a:buFont typeface="Arial" charset="0"/>
              <a:buNone/>
            </a:pPr>
            <a:r>
              <a:rPr lang="en-US" altLang="en-US" sz="1400" dirty="0">
                <a:solidFill>
                  <a:srgbClr val="14405C"/>
                </a:solidFill>
              </a:rPr>
              <a:t>Thomas, Thomas &amp; Hafer LLP</a:t>
            </a:r>
          </a:p>
          <a:p>
            <a:pPr algn="r" eaLnBrk="1" fontAlgn="base" hangingPunct="1">
              <a:spcAft>
                <a:spcPct val="0"/>
              </a:spcAft>
              <a:buFont typeface="Arial" charset="0"/>
              <a:buNone/>
            </a:pPr>
            <a:r>
              <a:rPr lang="en-US" altLang="en-US" sz="1400" dirty="0">
                <a:solidFill>
                  <a:srgbClr val="14405C"/>
                </a:solidFill>
              </a:rPr>
              <a:t>305 </a:t>
            </a:r>
            <a:r>
              <a:rPr lang="en-US" altLang="en-US" sz="1400" dirty="0" smtClean="0">
                <a:solidFill>
                  <a:srgbClr val="14405C"/>
                </a:solidFill>
              </a:rPr>
              <a:t>N </a:t>
            </a:r>
            <a:r>
              <a:rPr lang="en-US" altLang="en-US" sz="1400" dirty="0">
                <a:solidFill>
                  <a:srgbClr val="14405C"/>
                </a:solidFill>
              </a:rPr>
              <a:t>Front Street, 6FL</a:t>
            </a:r>
          </a:p>
          <a:p>
            <a:pPr algn="r" eaLnBrk="1" fontAlgn="base" hangingPunct="1">
              <a:spcAft>
                <a:spcPct val="0"/>
              </a:spcAft>
              <a:buFont typeface="Arial" charset="0"/>
              <a:buNone/>
            </a:pPr>
            <a:r>
              <a:rPr lang="en-US" altLang="en-US" sz="1400" dirty="0">
                <a:solidFill>
                  <a:srgbClr val="14405C"/>
                </a:solidFill>
              </a:rPr>
              <a:t>Harrisburg, PA 17101</a:t>
            </a:r>
          </a:p>
          <a:p>
            <a:pPr algn="r" eaLnBrk="1" fontAlgn="base" hangingPunct="1">
              <a:spcAft>
                <a:spcPct val="0"/>
              </a:spcAft>
              <a:buFont typeface="Arial" charset="0"/>
              <a:buNone/>
            </a:pPr>
            <a:r>
              <a:rPr lang="en-US" altLang="en-US" sz="1400" dirty="0">
                <a:solidFill>
                  <a:srgbClr val="14405C"/>
                </a:solidFill>
              </a:rPr>
              <a:t>www.tthlaw.com</a:t>
            </a:r>
          </a:p>
        </p:txBody>
      </p:sp>
      <p:sp>
        <p:nvSpPr>
          <p:cNvPr id="17" name="Rectangle 16"/>
          <p:cNvSpPr/>
          <p:nvPr/>
        </p:nvSpPr>
        <p:spPr>
          <a:xfrm rot="16200000" flipV="1">
            <a:off x="6897687" y="6116638"/>
            <a:ext cx="1006475" cy="190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6633" name="Picture 29" descr="TTH 2 Color Logo with Taglin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100" y="5470525"/>
            <a:ext cx="1308100" cy="112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5" r="11348" b="9508"/>
          <a:stretch>
            <a:fillRect/>
          </a:stretch>
        </p:blipFill>
        <p:spPr bwMode="auto">
          <a:xfrm>
            <a:off x="0" y="2057400"/>
            <a:ext cx="37211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98598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/>
      <p:bldP spid="22" grpId="0" animBg="1"/>
      <p:bldP spid="29" grpId="0"/>
      <p:bldP spid="26630" grpId="0"/>
      <p:bldP spid="1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708025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bg1">
                    <a:lumMod val="65000"/>
                  </a:schemeClr>
                </a:solidFill>
              </a:rPr>
              <a:t>Fair Share vs Right to Work</a:t>
            </a:r>
            <a:endParaRPr lang="en-US" altLang="en-US" i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443038"/>
            <a:ext cx="457200" cy="23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497793" y="1772745"/>
            <a:ext cx="8001000" cy="320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fontAlgn="base"/>
            <a:endParaRPr lang="en-US" sz="4400" i="1" dirty="0" smtClean="0">
              <a:solidFill>
                <a:prstClr val="white"/>
              </a:solidFill>
            </a:endParaRPr>
          </a:p>
          <a:p>
            <a:pPr fontAlgn="base"/>
            <a:r>
              <a:rPr lang="en-US" sz="4400" i="1" dirty="0" err="1" smtClean="0">
                <a:solidFill>
                  <a:prstClr val="white"/>
                </a:solidFill>
              </a:rPr>
              <a:t>Abood</a:t>
            </a:r>
            <a:r>
              <a:rPr lang="en-US" sz="4400" i="1" dirty="0" smtClean="0">
                <a:solidFill>
                  <a:prstClr val="white"/>
                </a:solidFill>
              </a:rPr>
              <a:t> </a:t>
            </a:r>
            <a:r>
              <a:rPr lang="en-US" sz="4400" i="1" dirty="0">
                <a:solidFill>
                  <a:prstClr val="white"/>
                </a:solidFill>
              </a:rPr>
              <a:t>v. Detroit Bd. of Educ</a:t>
            </a:r>
            <a:r>
              <a:rPr lang="en-US" sz="4400" i="1" dirty="0" smtClean="0">
                <a:solidFill>
                  <a:prstClr val="white"/>
                </a:solidFill>
              </a:rPr>
              <a:t>.</a:t>
            </a:r>
          </a:p>
          <a:p>
            <a:pPr fontAlgn="base"/>
            <a:endParaRPr lang="en-US" sz="4400" i="1" dirty="0" smtClean="0">
              <a:solidFill>
                <a:prstClr val="white"/>
              </a:solidFill>
            </a:endParaRPr>
          </a:p>
          <a:p>
            <a:pPr fontAlgn="base"/>
            <a:r>
              <a:rPr lang="en-US" sz="4400" i="1" dirty="0" smtClean="0">
                <a:solidFill>
                  <a:prstClr val="white"/>
                </a:solidFill>
              </a:rPr>
              <a:t>Harris v Quinn</a:t>
            </a:r>
            <a:endParaRPr lang="en-US" sz="4400" dirty="0" smtClean="0">
              <a:solidFill>
                <a:prstClr val="white"/>
              </a:solidFill>
            </a:endParaRPr>
          </a:p>
        </p:txBody>
      </p:sp>
      <p:grpSp>
        <p:nvGrpSpPr>
          <p:cNvPr id="20485" name="Group 34"/>
          <p:cNvGrpSpPr>
            <a:grpSpLocks/>
          </p:cNvGrpSpPr>
          <p:nvPr/>
        </p:nvGrpSpPr>
        <p:grpSpPr bwMode="auto">
          <a:xfrm>
            <a:off x="8605838" y="-19050"/>
            <a:ext cx="242887" cy="247650"/>
            <a:chOff x="8606255" y="267642"/>
            <a:chExt cx="243200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814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90" name="TextBox 33"/>
            <p:cNvSpPr txBox="1">
              <a:spLocks noChangeArrowheads="1"/>
            </p:cNvSpPr>
            <p:nvPr/>
          </p:nvSpPr>
          <p:spPr bwMode="auto">
            <a:xfrm>
              <a:off x="8606255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CEB9634-DB23-4077-A32E-2896F92D769F}" type="slidenum">
                <a:rPr lang="en-US" altLang="en-US" sz="900" b="1">
                  <a:solidFill>
                    <a:prstClr val="white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10</a:t>
              </a:fld>
              <a:endParaRPr lang="en-US" altLang="en-US" sz="900" b="1">
                <a:solidFill>
                  <a:prstClr val="white"/>
                </a:solidFill>
              </a:endParaRPr>
            </a:p>
          </p:txBody>
        </p:sp>
      </p:grpSp>
      <p:grpSp>
        <p:nvGrpSpPr>
          <p:cNvPr id="20486" name="Group 34"/>
          <p:cNvGrpSpPr>
            <a:grpSpLocks/>
          </p:cNvGrpSpPr>
          <p:nvPr/>
        </p:nvGrpSpPr>
        <p:grpSpPr bwMode="auto">
          <a:xfrm>
            <a:off x="8602663" y="-19050"/>
            <a:ext cx="242887" cy="247650"/>
            <a:chOff x="8603870" y="267642"/>
            <a:chExt cx="243200" cy="246708"/>
          </a:xfrm>
        </p:grpSpPr>
        <p:sp>
          <p:nvSpPr>
            <p:cNvPr id="12" name="Pentagon 11"/>
            <p:cNvSpPr/>
            <p:nvPr/>
          </p:nvSpPr>
          <p:spPr>
            <a:xfrm rot="5400000">
              <a:off x="8610019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88" name="TextBox 33"/>
            <p:cNvSpPr txBox="1">
              <a:spLocks noChangeArrowheads="1"/>
            </p:cNvSpPr>
            <p:nvPr/>
          </p:nvSpPr>
          <p:spPr bwMode="auto">
            <a:xfrm>
              <a:off x="8603870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726844B-BC83-431A-B66C-AFE3DF006561}" type="slidenum">
                <a:rPr lang="en-US" altLang="en-US" sz="900" b="1">
                  <a:solidFill>
                    <a:srgbClr val="14405C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10</a:t>
              </a:fld>
              <a:endParaRPr lang="en-US" altLang="en-US" sz="900" b="1">
                <a:solidFill>
                  <a:srgbClr val="14405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50168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235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97793" y="457200"/>
            <a:ext cx="8229600" cy="708025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bg1">
                    <a:lumMod val="65000"/>
                  </a:schemeClr>
                </a:solidFill>
              </a:rPr>
              <a:t>De-certification</a:t>
            </a:r>
            <a:endParaRPr lang="en-US" altLang="en-US" i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443038"/>
            <a:ext cx="457200" cy="23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497793" y="1772745"/>
            <a:ext cx="8001000" cy="4105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fontAlgn="base"/>
            <a:r>
              <a:rPr lang="en-US" sz="3400" b="1" dirty="0" smtClean="0">
                <a:solidFill>
                  <a:prstClr val="white"/>
                </a:solidFill>
              </a:rPr>
              <a:t>Petition for de-cert§607</a:t>
            </a:r>
          </a:p>
          <a:p>
            <a:pPr fontAlgn="base"/>
            <a:r>
              <a:rPr lang="en-US" sz="3400" b="1" dirty="0" smtClean="0">
                <a:solidFill>
                  <a:prstClr val="white"/>
                </a:solidFill>
              </a:rPr>
              <a:t>30% must support</a:t>
            </a:r>
          </a:p>
          <a:p>
            <a:pPr fontAlgn="base"/>
            <a:r>
              <a:rPr lang="en-US" sz="3400" b="1" dirty="0" smtClean="0">
                <a:solidFill>
                  <a:prstClr val="white"/>
                </a:solidFill>
              </a:rPr>
              <a:t>Employer may file if good faith doubt of majority </a:t>
            </a:r>
          </a:p>
          <a:p>
            <a:pPr fontAlgn="base"/>
            <a:r>
              <a:rPr lang="en-US" sz="3400" b="1" dirty="0" smtClean="0">
                <a:solidFill>
                  <a:prstClr val="white"/>
                </a:solidFill>
              </a:rPr>
              <a:t>90/60 rule</a:t>
            </a:r>
          </a:p>
          <a:p>
            <a:pPr lvl="1" fontAlgn="base"/>
            <a:r>
              <a:rPr lang="en-US" sz="3200" b="1" dirty="0" smtClean="0">
                <a:solidFill>
                  <a:prstClr val="white"/>
                </a:solidFill>
              </a:rPr>
              <a:t>Elections for new representative only before expiration of agreement</a:t>
            </a:r>
          </a:p>
        </p:txBody>
      </p:sp>
      <p:grpSp>
        <p:nvGrpSpPr>
          <p:cNvPr id="20485" name="Group 34"/>
          <p:cNvGrpSpPr>
            <a:grpSpLocks/>
          </p:cNvGrpSpPr>
          <p:nvPr/>
        </p:nvGrpSpPr>
        <p:grpSpPr bwMode="auto">
          <a:xfrm>
            <a:off x="8605838" y="-19050"/>
            <a:ext cx="242887" cy="247650"/>
            <a:chOff x="8606255" y="267642"/>
            <a:chExt cx="243200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814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90" name="TextBox 33"/>
            <p:cNvSpPr txBox="1">
              <a:spLocks noChangeArrowheads="1"/>
            </p:cNvSpPr>
            <p:nvPr/>
          </p:nvSpPr>
          <p:spPr bwMode="auto">
            <a:xfrm>
              <a:off x="8606255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CEB9634-DB23-4077-A32E-2896F92D769F}" type="slidenum">
                <a:rPr lang="en-US" altLang="en-US" sz="900" b="1">
                  <a:solidFill>
                    <a:prstClr val="white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11</a:t>
              </a:fld>
              <a:endParaRPr lang="en-US" altLang="en-US" sz="900" b="1">
                <a:solidFill>
                  <a:prstClr val="white"/>
                </a:solidFill>
              </a:endParaRPr>
            </a:p>
          </p:txBody>
        </p:sp>
      </p:grpSp>
      <p:grpSp>
        <p:nvGrpSpPr>
          <p:cNvPr id="20486" name="Group 34"/>
          <p:cNvGrpSpPr>
            <a:grpSpLocks/>
          </p:cNvGrpSpPr>
          <p:nvPr/>
        </p:nvGrpSpPr>
        <p:grpSpPr bwMode="auto">
          <a:xfrm>
            <a:off x="8602663" y="-19050"/>
            <a:ext cx="242887" cy="247650"/>
            <a:chOff x="8603870" y="267642"/>
            <a:chExt cx="243200" cy="246708"/>
          </a:xfrm>
        </p:grpSpPr>
        <p:sp>
          <p:nvSpPr>
            <p:cNvPr id="12" name="Pentagon 11"/>
            <p:cNvSpPr/>
            <p:nvPr/>
          </p:nvSpPr>
          <p:spPr>
            <a:xfrm rot="5400000">
              <a:off x="8610019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88" name="TextBox 33"/>
            <p:cNvSpPr txBox="1">
              <a:spLocks noChangeArrowheads="1"/>
            </p:cNvSpPr>
            <p:nvPr/>
          </p:nvSpPr>
          <p:spPr bwMode="auto">
            <a:xfrm>
              <a:off x="8603870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726844B-BC83-431A-B66C-AFE3DF006561}" type="slidenum">
                <a:rPr lang="en-US" altLang="en-US" sz="900" b="1">
                  <a:solidFill>
                    <a:srgbClr val="14405C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11</a:t>
              </a:fld>
              <a:endParaRPr lang="en-US" altLang="en-US" sz="900" b="1">
                <a:solidFill>
                  <a:srgbClr val="14405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80313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235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bg1">
                    <a:lumMod val="65000"/>
                  </a:schemeClr>
                </a:solidFill>
              </a:rPr>
              <a:t>Scope of Bargaining</a:t>
            </a:r>
            <a:endParaRPr lang="en-US" altLang="en-US" i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514600"/>
            <a:ext cx="3252787" cy="2641996"/>
          </a:xfr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b="1" dirty="0" smtClean="0">
              <a:solidFill>
                <a:prstClr val="white"/>
              </a:solidFill>
            </a:endParaRPr>
          </a:p>
          <a:p>
            <a:r>
              <a:rPr lang="en-US" b="1" dirty="0" smtClean="0">
                <a:solidFill>
                  <a:prstClr val="white"/>
                </a:solidFill>
              </a:rPr>
              <a:t>Wages</a:t>
            </a:r>
            <a:r>
              <a:rPr lang="en-US" b="1" dirty="0">
                <a:solidFill>
                  <a:prstClr val="white"/>
                </a:solidFill>
              </a:rPr>
              <a:t>, hours and terms/conditions of employment</a:t>
            </a:r>
          </a:p>
          <a:p>
            <a:r>
              <a:rPr lang="en-US" b="1" dirty="0" smtClean="0">
                <a:solidFill>
                  <a:prstClr val="white"/>
                </a:solidFill>
              </a:rPr>
              <a:t>Must </a:t>
            </a:r>
            <a:r>
              <a:rPr lang="en-US" b="1" dirty="0">
                <a:solidFill>
                  <a:prstClr val="white"/>
                </a:solidFill>
              </a:rPr>
              <a:t>meet and confer in good faith</a:t>
            </a:r>
          </a:p>
          <a:p>
            <a:r>
              <a:rPr lang="en-US" b="1" dirty="0" smtClean="0">
                <a:solidFill>
                  <a:prstClr val="white"/>
                </a:solidFill>
              </a:rPr>
              <a:t>No </a:t>
            </a:r>
            <a:r>
              <a:rPr lang="en-US" b="1" dirty="0">
                <a:solidFill>
                  <a:prstClr val="white"/>
                </a:solidFill>
              </a:rPr>
              <a:t>obligation to accept a proposal </a:t>
            </a:r>
          </a:p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343400" y="1443038"/>
            <a:ext cx="457200" cy="23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0485" name="Group 34"/>
          <p:cNvGrpSpPr>
            <a:grpSpLocks/>
          </p:cNvGrpSpPr>
          <p:nvPr/>
        </p:nvGrpSpPr>
        <p:grpSpPr bwMode="auto">
          <a:xfrm>
            <a:off x="8605838" y="-19050"/>
            <a:ext cx="242887" cy="247650"/>
            <a:chOff x="8606255" y="267642"/>
            <a:chExt cx="243200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814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90" name="TextBox 33"/>
            <p:cNvSpPr txBox="1">
              <a:spLocks noChangeArrowheads="1"/>
            </p:cNvSpPr>
            <p:nvPr/>
          </p:nvSpPr>
          <p:spPr bwMode="auto">
            <a:xfrm>
              <a:off x="8606255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CEB9634-DB23-4077-A32E-2896F92D769F}" type="slidenum">
                <a:rPr lang="en-US" altLang="en-US" sz="900" b="1">
                  <a:solidFill>
                    <a:prstClr val="white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12</a:t>
              </a:fld>
              <a:endParaRPr lang="en-US" altLang="en-US" sz="900" b="1">
                <a:solidFill>
                  <a:prstClr val="white"/>
                </a:solidFill>
              </a:endParaRPr>
            </a:p>
          </p:txBody>
        </p:sp>
      </p:grpSp>
      <p:grpSp>
        <p:nvGrpSpPr>
          <p:cNvPr id="20486" name="Group 34"/>
          <p:cNvGrpSpPr>
            <a:grpSpLocks/>
          </p:cNvGrpSpPr>
          <p:nvPr/>
        </p:nvGrpSpPr>
        <p:grpSpPr bwMode="auto">
          <a:xfrm>
            <a:off x="8602663" y="-19050"/>
            <a:ext cx="242887" cy="247650"/>
            <a:chOff x="8603870" y="267642"/>
            <a:chExt cx="243200" cy="246708"/>
          </a:xfrm>
        </p:grpSpPr>
        <p:sp>
          <p:nvSpPr>
            <p:cNvPr id="12" name="Pentagon 11"/>
            <p:cNvSpPr/>
            <p:nvPr/>
          </p:nvSpPr>
          <p:spPr>
            <a:xfrm rot="5400000">
              <a:off x="8610019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88" name="TextBox 33"/>
            <p:cNvSpPr txBox="1">
              <a:spLocks noChangeArrowheads="1"/>
            </p:cNvSpPr>
            <p:nvPr/>
          </p:nvSpPr>
          <p:spPr bwMode="auto">
            <a:xfrm>
              <a:off x="8603870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726844B-BC83-431A-B66C-AFE3DF006561}" type="slidenum">
                <a:rPr lang="en-US" altLang="en-US" sz="900" b="1">
                  <a:solidFill>
                    <a:srgbClr val="14405C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12</a:t>
              </a:fld>
              <a:endParaRPr lang="en-US" altLang="en-US" sz="900" b="1">
                <a:solidFill>
                  <a:srgbClr val="14405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715925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708025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bg1">
                    <a:lumMod val="65000"/>
                  </a:schemeClr>
                </a:solidFill>
              </a:rPr>
              <a:t>Scope of Bargaining</a:t>
            </a:r>
            <a:endParaRPr lang="en-US" altLang="en-US" i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443038"/>
            <a:ext cx="457200" cy="23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533400" y="1771650"/>
            <a:ext cx="8001000" cy="5404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fontAlgn="base"/>
            <a:r>
              <a:rPr lang="en-US" sz="3200" b="1" dirty="0">
                <a:solidFill>
                  <a:prstClr val="white"/>
                </a:solidFill>
              </a:rPr>
              <a:t>Managerial </a:t>
            </a:r>
            <a:r>
              <a:rPr lang="en-US" sz="3200" b="1" dirty="0" smtClean="0">
                <a:solidFill>
                  <a:prstClr val="white"/>
                </a:solidFill>
              </a:rPr>
              <a:t>Policy (No obligation </a:t>
            </a:r>
            <a:r>
              <a:rPr lang="en-US" sz="3200" b="1" dirty="0">
                <a:solidFill>
                  <a:prstClr val="white"/>
                </a:solidFill>
              </a:rPr>
              <a:t>to </a:t>
            </a:r>
            <a:r>
              <a:rPr lang="en-US" sz="3200" b="1" dirty="0" smtClean="0">
                <a:solidFill>
                  <a:prstClr val="white"/>
                </a:solidFill>
              </a:rPr>
              <a:t>bargain)</a:t>
            </a:r>
          </a:p>
          <a:p>
            <a:pPr lvl="1" fontAlgn="base"/>
            <a:r>
              <a:rPr lang="en-US" sz="3200" dirty="0" smtClean="0">
                <a:solidFill>
                  <a:prstClr val="white"/>
                </a:solidFill>
              </a:rPr>
              <a:t>Polices that affect functioning of ER</a:t>
            </a:r>
            <a:endParaRPr lang="en-US" sz="3200" dirty="0">
              <a:solidFill>
                <a:prstClr val="white"/>
              </a:solidFill>
            </a:endParaRPr>
          </a:p>
          <a:p>
            <a:pPr lvl="1" fontAlgn="base"/>
            <a:r>
              <a:rPr lang="en-US" sz="3200" dirty="0">
                <a:solidFill>
                  <a:prstClr val="white"/>
                </a:solidFill>
              </a:rPr>
              <a:t>Standards of </a:t>
            </a:r>
            <a:r>
              <a:rPr lang="en-US" sz="3200" dirty="0" smtClean="0">
                <a:solidFill>
                  <a:prstClr val="white"/>
                </a:solidFill>
              </a:rPr>
              <a:t>services, overall </a:t>
            </a:r>
            <a:r>
              <a:rPr lang="en-US" sz="3200" dirty="0">
                <a:solidFill>
                  <a:prstClr val="white"/>
                </a:solidFill>
              </a:rPr>
              <a:t>budget, utilization of technology, the organizational structure and selection and direction of personnel</a:t>
            </a:r>
            <a:endParaRPr lang="en-US" sz="3600" b="1" dirty="0" smtClean="0">
              <a:solidFill>
                <a:prstClr val="white"/>
              </a:solidFill>
            </a:endParaRPr>
          </a:p>
          <a:p>
            <a:pPr fontAlgn="base"/>
            <a:r>
              <a:rPr lang="en-US" sz="3200" b="1" dirty="0" smtClean="0">
                <a:solidFill>
                  <a:prstClr val="white"/>
                </a:solidFill>
              </a:rPr>
              <a:t>Must still meet &amp; discuss if policy affects wages/hours/conditions</a:t>
            </a:r>
            <a:r>
              <a:rPr lang="en-US" sz="3400" dirty="0">
                <a:solidFill>
                  <a:srgbClr val="95A5A6"/>
                </a:solidFill>
              </a:rPr>
              <a:t/>
            </a:r>
            <a:br>
              <a:rPr lang="en-US" sz="3400" dirty="0">
                <a:solidFill>
                  <a:srgbClr val="95A5A6"/>
                </a:solidFill>
              </a:rPr>
            </a:br>
            <a:r>
              <a:rPr lang="en-US" sz="3400" dirty="0">
                <a:solidFill>
                  <a:srgbClr val="95A5A6"/>
                </a:solidFill>
              </a:rPr>
              <a:t/>
            </a:r>
            <a:br>
              <a:rPr lang="en-US" sz="3400" dirty="0">
                <a:solidFill>
                  <a:srgbClr val="95A5A6"/>
                </a:solidFill>
              </a:rPr>
            </a:br>
            <a:endParaRPr lang="en-US" sz="3600" b="1" dirty="0">
              <a:solidFill>
                <a:prstClr val="white"/>
              </a:solidFill>
            </a:endParaRPr>
          </a:p>
        </p:txBody>
      </p:sp>
      <p:grpSp>
        <p:nvGrpSpPr>
          <p:cNvPr id="20485" name="Group 34"/>
          <p:cNvGrpSpPr>
            <a:grpSpLocks/>
          </p:cNvGrpSpPr>
          <p:nvPr/>
        </p:nvGrpSpPr>
        <p:grpSpPr bwMode="auto">
          <a:xfrm>
            <a:off x="8605838" y="-19050"/>
            <a:ext cx="242887" cy="247650"/>
            <a:chOff x="8606255" y="267642"/>
            <a:chExt cx="243200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814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90" name="TextBox 33"/>
            <p:cNvSpPr txBox="1">
              <a:spLocks noChangeArrowheads="1"/>
            </p:cNvSpPr>
            <p:nvPr/>
          </p:nvSpPr>
          <p:spPr bwMode="auto">
            <a:xfrm>
              <a:off x="8606255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CEB9634-DB23-4077-A32E-2896F92D769F}" type="slidenum">
                <a:rPr lang="en-US" altLang="en-US" sz="900" b="1">
                  <a:solidFill>
                    <a:prstClr val="white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13</a:t>
              </a:fld>
              <a:endParaRPr lang="en-US" altLang="en-US" sz="900" b="1">
                <a:solidFill>
                  <a:prstClr val="white"/>
                </a:solidFill>
              </a:endParaRPr>
            </a:p>
          </p:txBody>
        </p:sp>
      </p:grpSp>
      <p:grpSp>
        <p:nvGrpSpPr>
          <p:cNvPr id="20486" name="Group 34"/>
          <p:cNvGrpSpPr>
            <a:grpSpLocks/>
          </p:cNvGrpSpPr>
          <p:nvPr/>
        </p:nvGrpSpPr>
        <p:grpSpPr bwMode="auto">
          <a:xfrm>
            <a:off x="8602663" y="-19050"/>
            <a:ext cx="242887" cy="247650"/>
            <a:chOff x="8603870" y="267642"/>
            <a:chExt cx="243200" cy="246708"/>
          </a:xfrm>
        </p:grpSpPr>
        <p:sp>
          <p:nvSpPr>
            <p:cNvPr id="12" name="Pentagon 11"/>
            <p:cNvSpPr/>
            <p:nvPr/>
          </p:nvSpPr>
          <p:spPr>
            <a:xfrm rot="5400000">
              <a:off x="8610019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88" name="TextBox 33"/>
            <p:cNvSpPr txBox="1">
              <a:spLocks noChangeArrowheads="1"/>
            </p:cNvSpPr>
            <p:nvPr/>
          </p:nvSpPr>
          <p:spPr bwMode="auto">
            <a:xfrm>
              <a:off x="8603870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726844B-BC83-431A-B66C-AFE3DF006561}" type="slidenum">
                <a:rPr lang="en-US" altLang="en-US" sz="900" b="1">
                  <a:solidFill>
                    <a:srgbClr val="14405C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13</a:t>
              </a:fld>
              <a:endParaRPr lang="en-US" altLang="en-US" sz="900" b="1">
                <a:solidFill>
                  <a:srgbClr val="14405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11717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2355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708025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bg1">
                    <a:lumMod val="65000"/>
                  </a:schemeClr>
                </a:solidFill>
              </a:rPr>
              <a:t>Scope of Bargaining</a:t>
            </a:r>
            <a:endParaRPr lang="en-US" altLang="en-US" i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443038"/>
            <a:ext cx="457200" cy="23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533400" y="1771650"/>
            <a:ext cx="8001000" cy="2394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fontAlgn="base"/>
            <a:r>
              <a:rPr lang="en-US" sz="3600" b="1" dirty="0" smtClean="0">
                <a:solidFill>
                  <a:prstClr val="white"/>
                </a:solidFill>
              </a:rPr>
              <a:t>Hiring and Firing</a:t>
            </a:r>
          </a:p>
          <a:p>
            <a:pPr fontAlgn="base"/>
            <a:endParaRPr lang="en-US" sz="3600" b="1" dirty="0" smtClean="0">
              <a:solidFill>
                <a:prstClr val="white"/>
              </a:solidFill>
            </a:endParaRPr>
          </a:p>
          <a:p>
            <a:pPr lvl="1" fontAlgn="base"/>
            <a:r>
              <a:rPr lang="en-US" sz="3200" b="1" dirty="0" smtClean="0">
                <a:solidFill>
                  <a:prstClr val="white"/>
                </a:solidFill>
              </a:rPr>
              <a:t>Employer retains right to hire and fire for “just cause”</a:t>
            </a:r>
            <a:endParaRPr lang="en-US" sz="3200" b="1" dirty="0">
              <a:solidFill>
                <a:prstClr val="white"/>
              </a:solidFill>
            </a:endParaRPr>
          </a:p>
        </p:txBody>
      </p:sp>
      <p:grpSp>
        <p:nvGrpSpPr>
          <p:cNvPr id="20485" name="Group 34"/>
          <p:cNvGrpSpPr>
            <a:grpSpLocks/>
          </p:cNvGrpSpPr>
          <p:nvPr/>
        </p:nvGrpSpPr>
        <p:grpSpPr bwMode="auto">
          <a:xfrm>
            <a:off x="8605838" y="-19050"/>
            <a:ext cx="242887" cy="247650"/>
            <a:chOff x="8606255" y="267642"/>
            <a:chExt cx="243200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814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90" name="TextBox 33"/>
            <p:cNvSpPr txBox="1">
              <a:spLocks noChangeArrowheads="1"/>
            </p:cNvSpPr>
            <p:nvPr/>
          </p:nvSpPr>
          <p:spPr bwMode="auto">
            <a:xfrm>
              <a:off x="8606255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CEB9634-DB23-4077-A32E-2896F92D769F}" type="slidenum">
                <a:rPr lang="en-US" altLang="en-US" sz="900" b="1">
                  <a:solidFill>
                    <a:prstClr val="white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14</a:t>
              </a:fld>
              <a:endParaRPr lang="en-US" altLang="en-US" sz="900" b="1">
                <a:solidFill>
                  <a:prstClr val="white"/>
                </a:solidFill>
              </a:endParaRPr>
            </a:p>
          </p:txBody>
        </p:sp>
      </p:grpSp>
      <p:grpSp>
        <p:nvGrpSpPr>
          <p:cNvPr id="20486" name="Group 34"/>
          <p:cNvGrpSpPr>
            <a:grpSpLocks/>
          </p:cNvGrpSpPr>
          <p:nvPr/>
        </p:nvGrpSpPr>
        <p:grpSpPr bwMode="auto">
          <a:xfrm>
            <a:off x="8602663" y="-19050"/>
            <a:ext cx="242887" cy="247650"/>
            <a:chOff x="8603870" y="267642"/>
            <a:chExt cx="243200" cy="246708"/>
          </a:xfrm>
        </p:grpSpPr>
        <p:sp>
          <p:nvSpPr>
            <p:cNvPr id="12" name="Pentagon 11"/>
            <p:cNvSpPr/>
            <p:nvPr/>
          </p:nvSpPr>
          <p:spPr>
            <a:xfrm rot="5400000">
              <a:off x="8610019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88" name="TextBox 33"/>
            <p:cNvSpPr txBox="1">
              <a:spLocks noChangeArrowheads="1"/>
            </p:cNvSpPr>
            <p:nvPr/>
          </p:nvSpPr>
          <p:spPr bwMode="auto">
            <a:xfrm>
              <a:off x="8603870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726844B-BC83-431A-B66C-AFE3DF006561}" type="slidenum">
                <a:rPr lang="en-US" altLang="en-US" sz="900" b="1">
                  <a:solidFill>
                    <a:srgbClr val="14405C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14</a:t>
              </a:fld>
              <a:endParaRPr lang="en-US" altLang="en-US" sz="900" b="1">
                <a:solidFill>
                  <a:srgbClr val="14405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50745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2355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bg1">
                    <a:lumMod val="65000"/>
                  </a:schemeClr>
                </a:solidFill>
              </a:rPr>
              <a:t>Collective Bargaining: </a:t>
            </a:r>
            <a:br>
              <a:rPr lang="en-US" altLang="en-US" sz="40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altLang="en-US" sz="4000" dirty="0" smtClean="0">
                <a:solidFill>
                  <a:schemeClr val="bg1">
                    <a:lumMod val="65000"/>
                  </a:schemeClr>
                </a:solidFill>
              </a:rPr>
              <a:t>Impasse Procedures</a:t>
            </a:r>
            <a:endParaRPr lang="en-US" altLang="en-US" i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209800"/>
            <a:ext cx="5029200" cy="3333642"/>
          </a:xfrm>
        </p:spPr>
      </p:pic>
      <p:sp>
        <p:nvSpPr>
          <p:cNvPr id="22" name="Rectangle 21"/>
          <p:cNvSpPr/>
          <p:nvPr/>
        </p:nvSpPr>
        <p:spPr>
          <a:xfrm>
            <a:off x="4343400" y="1443038"/>
            <a:ext cx="457200" cy="23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0485" name="Group 34"/>
          <p:cNvGrpSpPr>
            <a:grpSpLocks/>
          </p:cNvGrpSpPr>
          <p:nvPr/>
        </p:nvGrpSpPr>
        <p:grpSpPr bwMode="auto">
          <a:xfrm>
            <a:off x="8605838" y="-19050"/>
            <a:ext cx="242887" cy="247650"/>
            <a:chOff x="8606255" y="267642"/>
            <a:chExt cx="243200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814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90" name="TextBox 33"/>
            <p:cNvSpPr txBox="1">
              <a:spLocks noChangeArrowheads="1"/>
            </p:cNvSpPr>
            <p:nvPr/>
          </p:nvSpPr>
          <p:spPr bwMode="auto">
            <a:xfrm>
              <a:off x="8606255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CEB9634-DB23-4077-A32E-2896F92D769F}" type="slidenum">
                <a:rPr lang="en-US" altLang="en-US" sz="900" b="1">
                  <a:solidFill>
                    <a:prstClr val="white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15</a:t>
              </a:fld>
              <a:endParaRPr lang="en-US" altLang="en-US" sz="900" b="1">
                <a:solidFill>
                  <a:prstClr val="white"/>
                </a:solidFill>
              </a:endParaRPr>
            </a:p>
          </p:txBody>
        </p:sp>
      </p:grpSp>
      <p:grpSp>
        <p:nvGrpSpPr>
          <p:cNvPr id="20486" name="Group 34"/>
          <p:cNvGrpSpPr>
            <a:grpSpLocks/>
          </p:cNvGrpSpPr>
          <p:nvPr/>
        </p:nvGrpSpPr>
        <p:grpSpPr bwMode="auto">
          <a:xfrm>
            <a:off x="8602663" y="-19050"/>
            <a:ext cx="242887" cy="247650"/>
            <a:chOff x="8603870" y="267642"/>
            <a:chExt cx="243200" cy="246708"/>
          </a:xfrm>
        </p:grpSpPr>
        <p:sp>
          <p:nvSpPr>
            <p:cNvPr id="12" name="Pentagon 11"/>
            <p:cNvSpPr/>
            <p:nvPr/>
          </p:nvSpPr>
          <p:spPr>
            <a:xfrm rot="5400000">
              <a:off x="8610019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88" name="TextBox 33"/>
            <p:cNvSpPr txBox="1">
              <a:spLocks noChangeArrowheads="1"/>
            </p:cNvSpPr>
            <p:nvPr/>
          </p:nvSpPr>
          <p:spPr bwMode="auto">
            <a:xfrm>
              <a:off x="8603870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726844B-BC83-431A-B66C-AFE3DF006561}" type="slidenum">
                <a:rPr lang="en-US" altLang="en-US" sz="900" b="1">
                  <a:solidFill>
                    <a:srgbClr val="14405C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15</a:t>
              </a:fld>
              <a:endParaRPr lang="en-US" altLang="en-US" sz="900" b="1">
                <a:solidFill>
                  <a:srgbClr val="14405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86659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14581"/>
            <a:ext cx="8229600" cy="1323439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bg1">
                    <a:lumMod val="65000"/>
                  </a:schemeClr>
                </a:solidFill>
              </a:rPr>
              <a:t>Collective Bargaining: </a:t>
            </a:r>
            <a:br>
              <a:rPr lang="en-US" altLang="en-US" sz="40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altLang="en-US" sz="4000" dirty="0" smtClean="0">
                <a:solidFill>
                  <a:schemeClr val="bg1">
                    <a:lumMod val="65000"/>
                  </a:schemeClr>
                </a:solidFill>
              </a:rPr>
              <a:t>Impasse Procedures</a:t>
            </a:r>
            <a:endParaRPr lang="en-US" altLang="en-US" i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443038"/>
            <a:ext cx="457200" cy="23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533400" y="1771650"/>
            <a:ext cx="8001000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fontAlgn="base"/>
            <a:r>
              <a:rPr lang="en-US" sz="3600" b="1" dirty="0" smtClean="0">
                <a:solidFill>
                  <a:prstClr val="white"/>
                </a:solidFill>
              </a:rPr>
              <a:t>Mediation</a:t>
            </a:r>
          </a:p>
          <a:p>
            <a:pPr lvl="1" fontAlgn="base"/>
            <a:r>
              <a:rPr lang="en-US" sz="3000" b="1" dirty="0" smtClean="0">
                <a:solidFill>
                  <a:prstClr val="white"/>
                </a:solidFill>
              </a:rPr>
              <a:t>Voluntary at any time</a:t>
            </a:r>
          </a:p>
          <a:p>
            <a:pPr lvl="1" fontAlgn="base"/>
            <a:r>
              <a:rPr lang="en-US" sz="3000" b="1" dirty="0" smtClean="0">
                <a:solidFill>
                  <a:prstClr val="white"/>
                </a:solidFill>
              </a:rPr>
              <a:t>Mandatory at 150 days prior to “budget submission date”</a:t>
            </a:r>
            <a:endParaRPr lang="en-US" sz="3000" b="1" dirty="0">
              <a:solidFill>
                <a:prstClr val="white"/>
              </a:solidFill>
            </a:endParaRPr>
          </a:p>
        </p:txBody>
      </p:sp>
      <p:grpSp>
        <p:nvGrpSpPr>
          <p:cNvPr id="20485" name="Group 34"/>
          <p:cNvGrpSpPr>
            <a:grpSpLocks/>
          </p:cNvGrpSpPr>
          <p:nvPr/>
        </p:nvGrpSpPr>
        <p:grpSpPr bwMode="auto">
          <a:xfrm>
            <a:off x="8605838" y="-19050"/>
            <a:ext cx="242887" cy="247650"/>
            <a:chOff x="8606255" y="267642"/>
            <a:chExt cx="243200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814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90" name="TextBox 33"/>
            <p:cNvSpPr txBox="1">
              <a:spLocks noChangeArrowheads="1"/>
            </p:cNvSpPr>
            <p:nvPr/>
          </p:nvSpPr>
          <p:spPr bwMode="auto">
            <a:xfrm>
              <a:off x="8606255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CEB9634-DB23-4077-A32E-2896F92D769F}" type="slidenum">
                <a:rPr lang="en-US" altLang="en-US" sz="900" b="1">
                  <a:solidFill>
                    <a:prstClr val="white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16</a:t>
              </a:fld>
              <a:endParaRPr lang="en-US" altLang="en-US" sz="900" b="1">
                <a:solidFill>
                  <a:prstClr val="white"/>
                </a:solidFill>
              </a:endParaRPr>
            </a:p>
          </p:txBody>
        </p:sp>
      </p:grpSp>
      <p:grpSp>
        <p:nvGrpSpPr>
          <p:cNvPr id="20486" name="Group 34"/>
          <p:cNvGrpSpPr>
            <a:grpSpLocks/>
          </p:cNvGrpSpPr>
          <p:nvPr/>
        </p:nvGrpSpPr>
        <p:grpSpPr bwMode="auto">
          <a:xfrm>
            <a:off x="8602663" y="-19050"/>
            <a:ext cx="242887" cy="247650"/>
            <a:chOff x="8603870" y="267642"/>
            <a:chExt cx="243200" cy="246708"/>
          </a:xfrm>
        </p:grpSpPr>
        <p:sp>
          <p:nvSpPr>
            <p:cNvPr id="12" name="Pentagon 11"/>
            <p:cNvSpPr/>
            <p:nvPr/>
          </p:nvSpPr>
          <p:spPr>
            <a:xfrm rot="5400000">
              <a:off x="8610019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88" name="TextBox 33"/>
            <p:cNvSpPr txBox="1">
              <a:spLocks noChangeArrowheads="1"/>
            </p:cNvSpPr>
            <p:nvPr/>
          </p:nvSpPr>
          <p:spPr bwMode="auto">
            <a:xfrm>
              <a:off x="8603870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726844B-BC83-431A-B66C-AFE3DF006561}" type="slidenum">
                <a:rPr lang="en-US" altLang="en-US" sz="900" b="1">
                  <a:solidFill>
                    <a:srgbClr val="14405C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16</a:t>
              </a:fld>
              <a:endParaRPr lang="en-US" altLang="en-US" sz="900" b="1">
                <a:solidFill>
                  <a:srgbClr val="14405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11721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2355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14581"/>
            <a:ext cx="8229600" cy="1323439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bg1">
                    <a:lumMod val="65000"/>
                  </a:schemeClr>
                </a:solidFill>
              </a:rPr>
              <a:t>Collective Bargaining: </a:t>
            </a:r>
            <a:br>
              <a:rPr lang="en-US" altLang="en-US" sz="40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altLang="en-US" sz="4000" dirty="0" smtClean="0">
                <a:solidFill>
                  <a:schemeClr val="bg1">
                    <a:lumMod val="65000"/>
                  </a:schemeClr>
                </a:solidFill>
              </a:rPr>
              <a:t>Impasse Procedures</a:t>
            </a:r>
            <a:endParaRPr lang="en-US" altLang="en-US" i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443038"/>
            <a:ext cx="457200" cy="23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533400" y="1771650"/>
            <a:ext cx="8001000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fontAlgn="base"/>
            <a:r>
              <a:rPr lang="en-US" sz="3600" b="1" dirty="0" smtClean="0">
                <a:solidFill>
                  <a:prstClr val="white"/>
                </a:solidFill>
              </a:rPr>
              <a:t>Fact-finding</a:t>
            </a:r>
          </a:p>
          <a:p>
            <a:pPr lvl="1" fontAlgn="base"/>
            <a:r>
              <a:rPr lang="en-US" sz="3000" b="1" dirty="0" smtClean="0">
                <a:solidFill>
                  <a:prstClr val="white"/>
                </a:solidFill>
              </a:rPr>
              <a:t>If no agreement after 21 days of mediation or 130 days prior to budget submission date</a:t>
            </a:r>
          </a:p>
          <a:p>
            <a:pPr lvl="1" fontAlgn="base"/>
            <a:r>
              <a:rPr lang="en-US" sz="3000" b="1" dirty="0" smtClean="0">
                <a:solidFill>
                  <a:prstClr val="white"/>
                </a:solidFill>
              </a:rPr>
              <a:t>Appointment of </a:t>
            </a:r>
            <a:r>
              <a:rPr lang="en-US" sz="3000" b="1" dirty="0">
                <a:solidFill>
                  <a:prstClr val="white"/>
                </a:solidFill>
              </a:rPr>
              <a:t>f</a:t>
            </a:r>
            <a:r>
              <a:rPr lang="en-US" sz="3000" b="1" dirty="0" smtClean="0">
                <a:solidFill>
                  <a:prstClr val="white"/>
                </a:solidFill>
              </a:rPr>
              <a:t>act-finding panel</a:t>
            </a:r>
            <a:endParaRPr lang="en-US" sz="3000" b="1" dirty="0">
              <a:solidFill>
                <a:prstClr val="white"/>
              </a:solidFill>
            </a:endParaRPr>
          </a:p>
          <a:p>
            <a:pPr lvl="1" fontAlgn="base"/>
            <a:r>
              <a:rPr lang="en-US" sz="3000" b="1" dirty="0" smtClean="0">
                <a:solidFill>
                  <a:prstClr val="white"/>
                </a:solidFill>
              </a:rPr>
              <a:t>Fact-finding “hearings”</a:t>
            </a:r>
          </a:p>
          <a:p>
            <a:pPr lvl="1" fontAlgn="base"/>
            <a:r>
              <a:rPr lang="en-US" sz="3000" b="1" dirty="0" smtClean="0">
                <a:solidFill>
                  <a:prstClr val="white"/>
                </a:solidFill>
              </a:rPr>
              <a:t>Either party may accept or reject findings</a:t>
            </a:r>
          </a:p>
          <a:p>
            <a:pPr lvl="1" fontAlgn="base"/>
            <a:r>
              <a:rPr lang="en-US" sz="3000" b="1" dirty="0" smtClean="0">
                <a:solidFill>
                  <a:prstClr val="white"/>
                </a:solidFill>
              </a:rPr>
              <a:t>Findings and recommendations published </a:t>
            </a:r>
            <a:endParaRPr lang="en-US" sz="3000" b="1" dirty="0">
              <a:solidFill>
                <a:prstClr val="white"/>
              </a:solidFill>
            </a:endParaRPr>
          </a:p>
        </p:txBody>
      </p:sp>
      <p:grpSp>
        <p:nvGrpSpPr>
          <p:cNvPr id="20485" name="Group 34"/>
          <p:cNvGrpSpPr>
            <a:grpSpLocks/>
          </p:cNvGrpSpPr>
          <p:nvPr/>
        </p:nvGrpSpPr>
        <p:grpSpPr bwMode="auto">
          <a:xfrm>
            <a:off x="8605838" y="-19050"/>
            <a:ext cx="242887" cy="247650"/>
            <a:chOff x="8606255" y="267642"/>
            <a:chExt cx="243200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814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90" name="TextBox 33"/>
            <p:cNvSpPr txBox="1">
              <a:spLocks noChangeArrowheads="1"/>
            </p:cNvSpPr>
            <p:nvPr/>
          </p:nvSpPr>
          <p:spPr bwMode="auto">
            <a:xfrm>
              <a:off x="8606255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CEB9634-DB23-4077-A32E-2896F92D769F}" type="slidenum">
                <a:rPr lang="en-US" altLang="en-US" sz="900" b="1">
                  <a:solidFill>
                    <a:prstClr val="white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17</a:t>
              </a:fld>
              <a:endParaRPr lang="en-US" altLang="en-US" sz="900" b="1">
                <a:solidFill>
                  <a:prstClr val="white"/>
                </a:solidFill>
              </a:endParaRPr>
            </a:p>
          </p:txBody>
        </p:sp>
      </p:grpSp>
      <p:grpSp>
        <p:nvGrpSpPr>
          <p:cNvPr id="20486" name="Group 34"/>
          <p:cNvGrpSpPr>
            <a:grpSpLocks/>
          </p:cNvGrpSpPr>
          <p:nvPr/>
        </p:nvGrpSpPr>
        <p:grpSpPr bwMode="auto">
          <a:xfrm>
            <a:off x="8602663" y="-19050"/>
            <a:ext cx="242887" cy="247650"/>
            <a:chOff x="8603870" y="267642"/>
            <a:chExt cx="243200" cy="246708"/>
          </a:xfrm>
        </p:grpSpPr>
        <p:sp>
          <p:nvSpPr>
            <p:cNvPr id="12" name="Pentagon 11"/>
            <p:cNvSpPr/>
            <p:nvPr/>
          </p:nvSpPr>
          <p:spPr>
            <a:xfrm rot="5400000">
              <a:off x="8610019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88" name="TextBox 33"/>
            <p:cNvSpPr txBox="1">
              <a:spLocks noChangeArrowheads="1"/>
            </p:cNvSpPr>
            <p:nvPr/>
          </p:nvSpPr>
          <p:spPr bwMode="auto">
            <a:xfrm>
              <a:off x="8603870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726844B-BC83-431A-B66C-AFE3DF006561}" type="slidenum">
                <a:rPr lang="en-US" altLang="en-US" sz="900" b="1">
                  <a:solidFill>
                    <a:srgbClr val="14405C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17</a:t>
              </a:fld>
              <a:endParaRPr lang="en-US" altLang="en-US" sz="900" b="1">
                <a:solidFill>
                  <a:srgbClr val="14405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82345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2355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14581"/>
            <a:ext cx="8229600" cy="1323439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bg1">
                    <a:lumMod val="65000"/>
                  </a:schemeClr>
                </a:solidFill>
              </a:rPr>
              <a:t>Collective Bargaining: </a:t>
            </a:r>
            <a:br>
              <a:rPr lang="en-US" altLang="en-US" sz="40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altLang="en-US" sz="4000" dirty="0" smtClean="0">
                <a:solidFill>
                  <a:schemeClr val="bg1">
                    <a:lumMod val="65000"/>
                  </a:schemeClr>
                </a:solidFill>
              </a:rPr>
              <a:t>Impasse Procedures</a:t>
            </a:r>
            <a:endParaRPr lang="en-US" altLang="en-US" i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443038"/>
            <a:ext cx="457200" cy="23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533400" y="1771650"/>
            <a:ext cx="8001000" cy="3083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fontAlgn="base"/>
            <a:r>
              <a:rPr lang="en-US" sz="3600" b="1" dirty="0" smtClean="0">
                <a:solidFill>
                  <a:prstClr val="white"/>
                </a:solidFill>
              </a:rPr>
              <a:t>Unfair Labor Practices during impasse procedures</a:t>
            </a:r>
          </a:p>
          <a:p>
            <a:pPr fontAlgn="base"/>
            <a:endParaRPr lang="en-US" sz="3600" b="1" dirty="0" smtClean="0">
              <a:solidFill>
                <a:prstClr val="white"/>
              </a:solidFill>
            </a:endParaRPr>
          </a:p>
          <a:p>
            <a:pPr fontAlgn="base"/>
            <a:r>
              <a:rPr lang="en-US" sz="3600" b="1" dirty="0" smtClean="0">
                <a:solidFill>
                  <a:prstClr val="white"/>
                </a:solidFill>
              </a:rPr>
              <a:t>Refusal to submit to mediation or fact-finding constitutes ULP</a:t>
            </a:r>
            <a:endParaRPr lang="en-US" sz="3000" b="1" dirty="0">
              <a:solidFill>
                <a:prstClr val="white"/>
              </a:solidFill>
            </a:endParaRPr>
          </a:p>
        </p:txBody>
      </p:sp>
      <p:grpSp>
        <p:nvGrpSpPr>
          <p:cNvPr id="20485" name="Group 34"/>
          <p:cNvGrpSpPr>
            <a:grpSpLocks/>
          </p:cNvGrpSpPr>
          <p:nvPr/>
        </p:nvGrpSpPr>
        <p:grpSpPr bwMode="auto">
          <a:xfrm>
            <a:off x="8605838" y="-19050"/>
            <a:ext cx="242887" cy="247650"/>
            <a:chOff x="8606255" y="267642"/>
            <a:chExt cx="243200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814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90" name="TextBox 33"/>
            <p:cNvSpPr txBox="1">
              <a:spLocks noChangeArrowheads="1"/>
            </p:cNvSpPr>
            <p:nvPr/>
          </p:nvSpPr>
          <p:spPr bwMode="auto">
            <a:xfrm>
              <a:off x="8606255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CEB9634-DB23-4077-A32E-2896F92D769F}" type="slidenum">
                <a:rPr lang="en-US" altLang="en-US" sz="900" b="1">
                  <a:solidFill>
                    <a:prstClr val="white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18</a:t>
              </a:fld>
              <a:endParaRPr lang="en-US" altLang="en-US" sz="900" b="1">
                <a:solidFill>
                  <a:prstClr val="white"/>
                </a:solidFill>
              </a:endParaRPr>
            </a:p>
          </p:txBody>
        </p:sp>
      </p:grpSp>
      <p:grpSp>
        <p:nvGrpSpPr>
          <p:cNvPr id="20486" name="Group 34"/>
          <p:cNvGrpSpPr>
            <a:grpSpLocks/>
          </p:cNvGrpSpPr>
          <p:nvPr/>
        </p:nvGrpSpPr>
        <p:grpSpPr bwMode="auto">
          <a:xfrm>
            <a:off x="8602663" y="-19050"/>
            <a:ext cx="242887" cy="247650"/>
            <a:chOff x="8603870" y="267642"/>
            <a:chExt cx="243200" cy="246708"/>
          </a:xfrm>
        </p:grpSpPr>
        <p:sp>
          <p:nvSpPr>
            <p:cNvPr id="12" name="Pentagon 11"/>
            <p:cNvSpPr/>
            <p:nvPr/>
          </p:nvSpPr>
          <p:spPr>
            <a:xfrm rot="5400000">
              <a:off x="8610019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88" name="TextBox 33"/>
            <p:cNvSpPr txBox="1">
              <a:spLocks noChangeArrowheads="1"/>
            </p:cNvSpPr>
            <p:nvPr/>
          </p:nvSpPr>
          <p:spPr bwMode="auto">
            <a:xfrm>
              <a:off x="8603870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726844B-BC83-431A-B66C-AFE3DF006561}" type="slidenum">
                <a:rPr lang="en-US" altLang="en-US" sz="900" b="1">
                  <a:solidFill>
                    <a:srgbClr val="14405C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18</a:t>
              </a:fld>
              <a:endParaRPr lang="en-US" altLang="en-US" sz="900" b="1">
                <a:solidFill>
                  <a:srgbClr val="14405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5141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2355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14581"/>
            <a:ext cx="8229600" cy="1323439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bg1">
                    <a:lumMod val="65000"/>
                  </a:schemeClr>
                </a:solidFill>
              </a:rPr>
              <a:t>Collective Bargaining: </a:t>
            </a:r>
            <a:br>
              <a:rPr lang="en-US" altLang="en-US" sz="40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altLang="en-US" sz="4000" dirty="0" smtClean="0">
                <a:solidFill>
                  <a:schemeClr val="bg1">
                    <a:lumMod val="65000"/>
                  </a:schemeClr>
                </a:solidFill>
              </a:rPr>
              <a:t>Impasse Procedures</a:t>
            </a:r>
            <a:endParaRPr lang="en-US" altLang="en-US" i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443038"/>
            <a:ext cx="457200" cy="23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533400" y="1771650"/>
            <a:ext cx="8001000" cy="3404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fontAlgn="base"/>
            <a:endParaRPr lang="en-US" sz="3600" b="1" dirty="0" smtClean="0">
              <a:solidFill>
                <a:prstClr val="white"/>
              </a:solidFill>
            </a:endParaRPr>
          </a:p>
          <a:p>
            <a:pPr fontAlgn="base"/>
            <a:r>
              <a:rPr lang="en-US" sz="3600" b="1" dirty="0" smtClean="0">
                <a:solidFill>
                  <a:prstClr val="white"/>
                </a:solidFill>
              </a:rPr>
              <a:t>Voluntary binding arbitration</a:t>
            </a:r>
          </a:p>
          <a:p>
            <a:pPr fontAlgn="base"/>
            <a:endParaRPr lang="en-US" sz="3600" b="1" dirty="0" smtClean="0">
              <a:solidFill>
                <a:prstClr val="white"/>
              </a:solidFill>
            </a:endParaRPr>
          </a:p>
          <a:p>
            <a:pPr lvl="1" fontAlgn="base"/>
            <a:r>
              <a:rPr lang="en-US" sz="2800" b="1" dirty="0" smtClean="0">
                <a:solidFill>
                  <a:prstClr val="white"/>
                </a:solidFill>
              </a:rPr>
              <a:t>Advisory only if award would require legislative action </a:t>
            </a:r>
          </a:p>
          <a:p>
            <a:pPr lvl="2" fontAlgn="base"/>
            <a:r>
              <a:rPr lang="en-US" sz="2600" b="1" dirty="0" smtClean="0">
                <a:solidFill>
                  <a:prstClr val="white"/>
                </a:solidFill>
              </a:rPr>
              <a:t>e.g. levying taxes to pay for wage increase</a:t>
            </a:r>
            <a:endParaRPr lang="en-US" sz="2600" b="1" dirty="0">
              <a:solidFill>
                <a:prstClr val="white"/>
              </a:solidFill>
            </a:endParaRPr>
          </a:p>
        </p:txBody>
      </p:sp>
      <p:grpSp>
        <p:nvGrpSpPr>
          <p:cNvPr id="20485" name="Group 34"/>
          <p:cNvGrpSpPr>
            <a:grpSpLocks/>
          </p:cNvGrpSpPr>
          <p:nvPr/>
        </p:nvGrpSpPr>
        <p:grpSpPr bwMode="auto">
          <a:xfrm>
            <a:off x="8605838" y="-19050"/>
            <a:ext cx="242887" cy="247650"/>
            <a:chOff x="8606255" y="267642"/>
            <a:chExt cx="243200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814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90" name="TextBox 33"/>
            <p:cNvSpPr txBox="1">
              <a:spLocks noChangeArrowheads="1"/>
            </p:cNvSpPr>
            <p:nvPr/>
          </p:nvSpPr>
          <p:spPr bwMode="auto">
            <a:xfrm>
              <a:off x="8606255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CEB9634-DB23-4077-A32E-2896F92D769F}" type="slidenum">
                <a:rPr lang="en-US" altLang="en-US" sz="900" b="1">
                  <a:solidFill>
                    <a:prstClr val="white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19</a:t>
              </a:fld>
              <a:endParaRPr lang="en-US" altLang="en-US" sz="900" b="1">
                <a:solidFill>
                  <a:prstClr val="white"/>
                </a:solidFill>
              </a:endParaRPr>
            </a:p>
          </p:txBody>
        </p:sp>
      </p:grpSp>
      <p:grpSp>
        <p:nvGrpSpPr>
          <p:cNvPr id="20486" name="Group 34"/>
          <p:cNvGrpSpPr>
            <a:grpSpLocks/>
          </p:cNvGrpSpPr>
          <p:nvPr/>
        </p:nvGrpSpPr>
        <p:grpSpPr bwMode="auto">
          <a:xfrm>
            <a:off x="8602663" y="-19050"/>
            <a:ext cx="242887" cy="247650"/>
            <a:chOff x="8603870" y="267642"/>
            <a:chExt cx="243200" cy="246708"/>
          </a:xfrm>
        </p:grpSpPr>
        <p:sp>
          <p:nvSpPr>
            <p:cNvPr id="12" name="Pentagon 11"/>
            <p:cNvSpPr/>
            <p:nvPr/>
          </p:nvSpPr>
          <p:spPr>
            <a:xfrm rot="5400000">
              <a:off x="8610019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88" name="TextBox 33"/>
            <p:cNvSpPr txBox="1">
              <a:spLocks noChangeArrowheads="1"/>
            </p:cNvSpPr>
            <p:nvPr/>
          </p:nvSpPr>
          <p:spPr bwMode="auto">
            <a:xfrm>
              <a:off x="8603870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726844B-BC83-431A-B66C-AFE3DF006561}" type="slidenum">
                <a:rPr lang="en-US" altLang="en-US" sz="900" b="1">
                  <a:solidFill>
                    <a:srgbClr val="14405C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19</a:t>
              </a:fld>
              <a:endParaRPr lang="en-US" altLang="en-US" sz="900" b="1">
                <a:solidFill>
                  <a:srgbClr val="14405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19258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235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708025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bg1">
                    <a:lumMod val="65000"/>
                  </a:schemeClr>
                </a:solidFill>
              </a:rPr>
              <a:t>The Laws</a:t>
            </a:r>
            <a:endParaRPr lang="en-US" altLang="en-US" i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443038"/>
            <a:ext cx="457200" cy="23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533400" y="1771650"/>
            <a:ext cx="8001000" cy="4930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fontAlgn="base"/>
            <a:r>
              <a:rPr lang="en-US" sz="3600" b="1" dirty="0" smtClean="0">
                <a:solidFill>
                  <a:prstClr val="white"/>
                </a:solidFill>
              </a:rPr>
              <a:t>State: PA Public </a:t>
            </a:r>
            <a:r>
              <a:rPr lang="en-US" sz="3600" b="1" dirty="0" err="1" smtClean="0">
                <a:solidFill>
                  <a:prstClr val="white"/>
                </a:solidFill>
              </a:rPr>
              <a:t>Employe</a:t>
            </a:r>
            <a:r>
              <a:rPr lang="en-US" sz="3600" b="1" dirty="0" smtClean="0">
                <a:solidFill>
                  <a:prstClr val="white"/>
                </a:solidFill>
              </a:rPr>
              <a:t> Relations Act 	(PERA)</a:t>
            </a:r>
          </a:p>
          <a:p>
            <a:pPr lvl="1" fontAlgn="base"/>
            <a:r>
              <a:rPr lang="en-US" sz="3400" b="1" dirty="0" smtClean="0">
                <a:solidFill>
                  <a:prstClr val="white"/>
                </a:solidFill>
              </a:rPr>
              <a:t>Most local government employees</a:t>
            </a:r>
          </a:p>
          <a:p>
            <a:pPr lvl="1" fontAlgn="base"/>
            <a:r>
              <a:rPr lang="en-US" sz="3400" b="1" dirty="0" smtClean="0">
                <a:solidFill>
                  <a:prstClr val="white"/>
                </a:solidFill>
              </a:rPr>
              <a:t>Separate rules for police, teachers</a:t>
            </a:r>
          </a:p>
          <a:p>
            <a:pPr marL="457200" lvl="1" indent="0" fontAlgn="base">
              <a:buFont typeface="Arial" charset="0"/>
              <a:buNone/>
            </a:pPr>
            <a:endParaRPr lang="en-US" sz="3400" b="1" dirty="0" smtClean="0">
              <a:solidFill>
                <a:prstClr val="white"/>
              </a:solidFill>
            </a:endParaRPr>
          </a:p>
          <a:p>
            <a:pPr fontAlgn="base"/>
            <a:r>
              <a:rPr lang="en-US" sz="3600" b="1" dirty="0" smtClean="0">
                <a:solidFill>
                  <a:prstClr val="white"/>
                </a:solidFill>
              </a:rPr>
              <a:t>Federal: National Labor Relations Act 	(NLRA)</a:t>
            </a:r>
          </a:p>
          <a:p>
            <a:pPr lvl="1" fontAlgn="base"/>
            <a:r>
              <a:rPr lang="en-US" sz="3400" b="1" dirty="0" smtClean="0">
                <a:solidFill>
                  <a:prstClr val="white"/>
                </a:solidFill>
              </a:rPr>
              <a:t>Most non-gov’t employees </a:t>
            </a:r>
            <a:endParaRPr lang="en-US" sz="3400" b="1" dirty="0">
              <a:solidFill>
                <a:prstClr val="white"/>
              </a:solidFill>
            </a:endParaRPr>
          </a:p>
        </p:txBody>
      </p:sp>
      <p:grpSp>
        <p:nvGrpSpPr>
          <p:cNvPr id="20485" name="Group 34"/>
          <p:cNvGrpSpPr>
            <a:grpSpLocks/>
          </p:cNvGrpSpPr>
          <p:nvPr/>
        </p:nvGrpSpPr>
        <p:grpSpPr bwMode="auto">
          <a:xfrm>
            <a:off x="8605838" y="-19050"/>
            <a:ext cx="242887" cy="247650"/>
            <a:chOff x="8606255" y="267642"/>
            <a:chExt cx="243200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814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90" name="TextBox 33"/>
            <p:cNvSpPr txBox="1">
              <a:spLocks noChangeArrowheads="1"/>
            </p:cNvSpPr>
            <p:nvPr/>
          </p:nvSpPr>
          <p:spPr bwMode="auto">
            <a:xfrm>
              <a:off x="8606255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CEB9634-DB23-4077-A32E-2896F92D769F}" type="slidenum">
                <a:rPr lang="en-US" altLang="en-US" sz="900" b="1">
                  <a:solidFill>
                    <a:prstClr val="white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2</a:t>
              </a:fld>
              <a:endParaRPr lang="en-US" altLang="en-US" sz="900" b="1">
                <a:solidFill>
                  <a:prstClr val="white"/>
                </a:solidFill>
              </a:endParaRPr>
            </a:p>
          </p:txBody>
        </p:sp>
      </p:grpSp>
      <p:grpSp>
        <p:nvGrpSpPr>
          <p:cNvPr id="20486" name="Group 34"/>
          <p:cNvGrpSpPr>
            <a:grpSpLocks/>
          </p:cNvGrpSpPr>
          <p:nvPr/>
        </p:nvGrpSpPr>
        <p:grpSpPr bwMode="auto">
          <a:xfrm>
            <a:off x="8602663" y="-19050"/>
            <a:ext cx="242887" cy="247650"/>
            <a:chOff x="8603870" y="267642"/>
            <a:chExt cx="243200" cy="246708"/>
          </a:xfrm>
        </p:grpSpPr>
        <p:sp>
          <p:nvSpPr>
            <p:cNvPr id="12" name="Pentagon 11"/>
            <p:cNvSpPr/>
            <p:nvPr/>
          </p:nvSpPr>
          <p:spPr>
            <a:xfrm rot="5400000">
              <a:off x="8610019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88" name="TextBox 33"/>
            <p:cNvSpPr txBox="1">
              <a:spLocks noChangeArrowheads="1"/>
            </p:cNvSpPr>
            <p:nvPr/>
          </p:nvSpPr>
          <p:spPr bwMode="auto">
            <a:xfrm>
              <a:off x="8603870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726844B-BC83-431A-B66C-AFE3DF006561}" type="slidenum">
                <a:rPr lang="en-US" altLang="en-US" sz="900" b="1">
                  <a:solidFill>
                    <a:srgbClr val="14405C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2</a:t>
              </a:fld>
              <a:endParaRPr lang="en-US" altLang="en-US" sz="900" b="1">
                <a:solidFill>
                  <a:srgbClr val="14405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176336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2355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bg1">
                    <a:lumMod val="65000"/>
                  </a:schemeClr>
                </a:solidFill>
              </a:rPr>
              <a:t>Collective Bargaining: Strikes</a:t>
            </a:r>
            <a:endParaRPr lang="en-US" altLang="en-US" i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b="1" dirty="0" smtClean="0">
              <a:solidFill>
                <a:prstClr val="white"/>
              </a:solidFill>
            </a:endParaRPr>
          </a:p>
          <a:p>
            <a:r>
              <a:rPr lang="en-US" b="1" dirty="0" smtClean="0">
                <a:solidFill>
                  <a:prstClr val="white"/>
                </a:solidFill>
              </a:rPr>
              <a:t>Employees </a:t>
            </a:r>
            <a:r>
              <a:rPr lang="en-US" b="1" dirty="0">
                <a:solidFill>
                  <a:prstClr val="white"/>
                </a:solidFill>
              </a:rPr>
              <a:t>cannot strike during mediation or </a:t>
            </a:r>
            <a:r>
              <a:rPr lang="en-US" b="1" dirty="0" smtClean="0">
                <a:solidFill>
                  <a:prstClr val="white"/>
                </a:solidFill>
              </a:rPr>
              <a:t>fact-finding</a:t>
            </a:r>
          </a:p>
          <a:p>
            <a:endParaRPr lang="en-US" b="1" dirty="0">
              <a:solidFill>
                <a:prstClr val="white"/>
              </a:solidFill>
            </a:endParaRPr>
          </a:p>
          <a:p>
            <a:r>
              <a:rPr lang="en-US" b="1" dirty="0" smtClean="0">
                <a:solidFill>
                  <a:prstClr val="white"/>
                </a:solidFill>
              </a:rPr>
              <a:t>May strike after exhaustion of impasse procedures</a:t>
            </a:r>
            <a:endParaRPr lang="en-US" b="1" dirty="0">
              <a:solidFill>
                <a:prstClr val="white"/>
              </a:solidFill>
            </a:endParaRPr>
          </a:p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343400" y="1443038"/>
            <a:ext cx="457200" cy="23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533400" y="1771650"/>
            <a:ext cx="800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fontAlgn="base"/>
            <a:endParaRPr lang="en-US" sz="3600" b="1" dirty="0" smtClean="0">
              <a:solidFill>
                <a:prstClr val="white"/>
              </a:solidFill>
            </a:endParaRPr>
          </a:p>
        </p:txBody>
      </p:sp>
      <p:grpSp>
        <p:nvGrpSpPr>
          <p:cNvPr id="20485" name="Group 34"/>
          <p:cNvGrpSpPr>
            <a:grpSpLocks/>
          </p:cNvGrpSpPr>
          <p:nvPr/>
        </p:nvGrpSpPr>
        <p:grpSpPr bwMode="auto">
          <a:xfrm>
            <a:off x="8605838" y="-19050"/>
            <a:ext cx="242887" cy="247650"/>
            <a:chOff x="8606255" y="267642"/>
            <a:chExt cx="243200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814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90" name="TextBox 33"/>
            <p:cNvSpPr txBox="1">
              <a:spLocks noChangeArrowheads="1"/>
            </p:cNvSpPr>
            <p:nvPr/>
          </p:nvSpPr>
          <p:spPr bwMode="auto">
            <a:xfrm>
              <a:off x="8606255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CEB9634-DB23-4077-A32E-2896F92D769F}" type="slidenum">
                <a:rPr lang="en-US" altLang="en-US" sz="900" b="1">
                  <a:solidFill>
                    <a:prstClr val="white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20</a:t>
              </a:fld>
              <a:endParaRPr lang="en-US" altLang="en-US" sz="900" b="1">
                <a:solidFill>
                  <a:prstClr val="white"/>
                </a:solidFill>
              </a:endParaRPr>
            </a:p>
          </p:txBody>
        </p:sp>
      </p:grpSp>
      <p:grpSp>
        <p:nvGrpSpPr>
          <p:cNvPr id="20486" name="Group 34"/>
          <p:cNvGrpSpPr>
            <a:grpSpLocks/>
          </p:cNvGrpSpPr>
          <p:nvPr/>
        </p:nvGrpSpPr>
        <p:grpSpPr bwMode="auto">
          <a:xfrm>
            <a:off x="8602663" y="-19050"/>
            <a:ext cx="242887" cy="247650"/>
            <a:chOff x="8603870" y="267642"/>
            <a:chExt cx="243200" cy="246708"/>
          </a:xfrm>
        </p:grpSpPr>
        <p:sp>
          <p:nvSpPr>
            <p:cNvPr id="12" name="Pentagon 11"/>
            <p:cNvSpPr/>
            <p:nvPr/>
          </p:nvSpPr>
          <p:spPr>
            <a:xfrm rot="5400000">
              <a:off x="8610019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88" name="TextBox 33"/>
            <p:cNvSpPr txBox="1">
              <a:spLocks noChangeArrowheads="1"/>
            </p:cNvSpPr>
            <p:nvPr/>
          </p:nvSpPr>
          <p:spPr bwMode="auto">
            <a:xfrm>
              <a:off x="8603870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726844B-BC83-431A-B66C-AFE3DF006561}" type="slidenum">
                <a:rPr lang="en-US" altLang="en-US" sz="900" b="1">
                  <a:solidFill>
                    <a:srgbClr val="14405C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20</a:t>
              </a:fld>
              <a:endParaRPr lang="en-US" altLang="en-US" sz="900" b="1">
                <a:solidFill>
                  <a:srgbClr val="14405C"/>
                </a:solidFill>
              </a:endParaRPr>
            </a:p>
          </p:txBody>
        </p:sp>
      </p:grp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79614"/>
            <a:ext cx="4038600" cy="2967134"/>
          </a:xfrm>
        </p:spPr>
      </p:pic>
    </p:spTree>
    <p:extLst>
      <p:ext uri="{BB962C8B-B14F-4D97-AF65-F5344CB8AC3E}">
        <p14:creationId xmlns:p14="http://schemas.microsoft.com/office/powerpoint/2010/main" val="36261924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2355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bg1">
                    <a:lumMod val="65000"/>
                  </a:schemeClr>
                </a:solidFill>
              </a:rPr>
              <a:t>Collective Bargaining: Strikes</a:t>
            </a:r>
            <a:endParaRPr lang="en-US" altLang="en-US" i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443038"/>
            <a:ext cx="457200" cy="23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533400" y="1771650"/>
            <a:ext cx="800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fontAlgn="base"/>
            <a:endParaRPr lang="en-US" sz="3600" b="1" dirty="0" smtClean="0">
              <a:solidFill>
                <a:prstClr val="white"/>
              </a:solidFill>
            </a:endParaRPr>
          </a:p>
        </p:txBody>
      </p:sp>
      <p:grpSp>
        <p:nvGrpSpPr>
          <p:cNvPr id="20485" name="Group 34"/>
          <p:cNvGrpSpPr>
            <a:grpSpLocks/>
          </p:cNvGrpSpPr>
          <p:nvPr/>
        </p:nvGrpSpPr>
        <p:grpSpPr bwMode="auto">
          <a:xfrm>
            <a:off x="8605838" y="-19050"/>
            <a:ext cx="242887" cy="247650"/>
            <a:chOff x="8606255" y="267642"/>
            <a:chExt cx="243200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814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90" name="TextBox 33"/>
            <p:cNvSpPr txBox="1">
              <a:spLocks noChangeArrowheads="1"/>
            </p:cNvSpPr>
            <p:nvPr/>
          </p:nvSpPr>
          <p:spPr bwMode="auto">
            <a:xfrm>
              <a:off x="8606255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CEB9634-DB23-4077-A32E-2896F92D769F}" type="slidenum">
                <a:rPr lang="en-US" altLang="en-US" sz="900" b="1">
                  <a:solidFill>
                    <a:prstClr val="white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21</a:t>
              </a:fld>
              <a:endParaRPr lang="en-US" altLang="en-US" sz="900" b="1">
                <a:solidFill>
                  <a:prstClr val="white"/>
                </a:solidFill>
              </a:endParaRPr>
            </a:p>
          </p:txBody>
        </p:sp>
      </p:grpSp>
      <p:grpSp>
        <p:nvGrpSpPr>
          <p:cNvPr id="20486" name="Group 34"/>
          <p:cNvGrpSpPr>
            <a:grpSpLocks/>
          </p:cNvGrpSpPr>
          <p:nvPr/>
        </p:nvGrpSpPr>
        <p:grpSpPr bwMode="auto">
          <a:xfrm>
            <a:off x="8602663" y="-19050"/>
            <a:ext cx="242887" cy="247650"/>
            <a:chOff x="8603870" y="267642"/>
            <a:chExt cx="243200" cy="246708"/>
          </a:xfrm>
        </p:grpSpPr>
        <p:sp>
          <p:nvSpPr>
            <p:cNvPr id="12" name="Pentagon 11"/>
            <p:cNvSpPr/>
            <p:nvPr/>
          </p:nvSpPr>
          <p:spPr>
            <a:xfrm rot="5400000">
              <a:off x="8610019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88" name="TextBox 33"/>
            <p:cNvSpPr txBox="1">
              <a:spLocks noChangeArrowheads="1"/>
            </p:cNvSpPr>
            <p:nvPr/>
          </p:nvSpPr>
          <p:spPr bwMode="auto">
            <a:xfrm>
              <a:off x="8603870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726844B-BC83-431A-B66C-AFE3DF006561}" type="slidenum">
                <a:rPr lang="en-US" altLang="en-US" sz="900" b="1">
                  <a:solidFill>
                    <a:srgbClr val="14405C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21</a:t>
              </a:fld>
              <a:endParaRPr lang="en-US" altLang="en-US" sz="900" b="1">
                <a:solidFill>
                  <a:srgbClr val="14405C"/>
                </a:solidFill>
              </a:endParaRPr>
            </a:p>
          </p:txBody>
        </p:sp>
      </p:grpSp>
      <p:pic>
        <p:nvPicPr>
          <p:cNvPr id="1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466" y="2039194"/>
            <a:ext cx="2464067" cy="3647975"/>
          </a:xfrm>
        </p:spPr>
      </p:pic>
      <p:sp>
        <p:nvSpPr>
          <p:cNvPr id="16" name="TextBox 4"/>
          <p:cNvSpPr txBox="1">
            <a:spLocks noGrp="1" noChangeArrowheads="1"/>
          </p:cNvSpPr>
          <p:nvPr>
            <p:ph sz="half" idx="2"/>
          </p:nvPr>
        </p:nvSpPr>
        <p:spPr bwMode="auto">
          <a:xfrm>
            <a:off x="4648200" y="1600201"/>
            <a:ext cx="4038600" cy="4044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3600" b="1" dirty="0" smtClean="0">
              <a:solidFill>
                <a:prstClr val="white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prstClr val="white"/>
                </a:solidFill>
              </a:rPr>
              <a:t>Court </a:t>
            </a:r>
            <a:r>
              <a:rPr lang="en-US" sz="3600" b="1" dirty="0">
                <a:solidFill>
                  <a:prstClr val="white"/>
                </a:solidFill>
              </a:rPr>
              <a:t>may enjoin otherwise legal strike if it presents “clear and present danger”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6340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23556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522357"/>
            <a:ext cx="8229600" cy="707886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bg1">
                    <a:lumMod val="65000"/>
                  </a:schemeClr>
                </a:solidFill>
              </a:rPr>
              <a:t>Grievances</a:t>
            </a:r>
            <a:endParaRPr lang="en-US" altLang="en-US" i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443038"/>
            <a:ext cx="457200" cy="23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504914" y="1771650"/>
            <a:ext cx="8001000" cy="3859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fontAlgn="base"/>
            <a:r>
              <a:rPr lang="en-US" sz="3600" b="1" dirty="0" smtClean="0">
                <a:solidFill>
                  <a:prstClr val="white"/>
                </a:solidFill>
              </a:rPr>
              <a:t>Disputes arising out of interpretation of the Agreement</a:t>
            </a:r>
          </a:p>
          <a:p>
            <a:pPr fontAlgn="base"/>
            <a:endParaRPr lang="en-US" sz="3600" b="1" dirty="0" smtClean="0">
              <a:solidFill>
                <a:prstClr val="white"/>
              </a:solidFill>
            </a:endParaRPr>
          </a:p>
          <a:p>
            <a:pPr fontAlgn="base"/>
            <a:r>
              <a:rPr lang="en-US" sz="3600" b="1" dirty="0" smtClean="0">
                <a:solidFill>
                  <a:prstClr val="white"/>
                </a:solidFill>
              </a:rPr>
              <a:t>Procedure generally up to the parties </a:t>
            </a:r>
          </a:p>
          <a:p>
            <a:pPr fontAlgn="base"/>
            <a:endParaRPr lang="en-US" sz="3600" b="1" dirty="0" smtClean="0">
              <a:solidFill>
                <a:prstClr val="white"/>
              </a:solidFill>
            </a:endParaRPr>
          </a:p>
          <a:p>
            <a:pPr fontAlgn="base"/>
            <a:r>
              <a:rPr lang="en-US" sz="3600" b="1" dirty="0" smtClean="0">
                <a:solidFill>
                  <a:prstClr val="white"/>
                </a:solidFill>
              </a:rPr>
              <a:t>Last step must be binding arbitration</a:t>
            </a:r>
            <a:endParaRPr lang="en-US" sz="3600" b="1" dirty="0">
              <a:solidFill>
                <a:prstClr val="white"/>
              </a:solidFill>
            </a:endParaRPr>
          </a:p>
        </p:txBody>
      </p:sp>
      <p:grpSp>
        <p:nvGrpSpPr>
          <p:cNvPr id="20485" name="Group 34"/>
          <p:cNvGrpSpPr>
            <a:grpSpLocks/>
          </p:cNvGrpSpPr>
          <p:nvPr/>
        </p:nvGrpSpPr>
        <p:grpSpPr bwMode="auto">
          <a:xfrm>
            <a:off x="8605838" y="-19050"/>
            <a:ext cx="242887" cy="247650"/>
            <a:chOff x="8606255" y="267642"/>
            <a:chExt cx="243200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814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90" name="TextBox 33"/>
            <p:cNvSpPr txBox="1">
              <a:spLocks noChangeArrowheads="1"/>
            </p:cNvSpPr>
            <p:nvPr/>
          </p:nvSpPr>
          <p:spPr bwMode="auto">
            <a:xfrm>
              <a:off x="8606255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CEB9634-DB23-4077-A32E-2896F92D769F}" type="slidenum">
                <a:rPr lang="en-US" altLang="en-US" sz="900" b="1">
                  <a:solidFill>
                    <a:prstClr val="white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22</a:t>
              </a:fld>
              <a:endParaRPr lang="en-US" altLang="en-US" sz="900" b="1">
                <a:solidFill>
                  <a:prstClr val="white"/>
                </a:solidFill>
              </a:endParaRPr>
            </a:p>
          </p:txBody>
        </p:sp>
      </p:grpSp>
      <p:grpSp>
        <p:nvGrpSpPr>
          <p:cNvPr id="20486" name="Group 34"/>
          <p:cNvGrpSpPr>
            <a:grpSpLocks/>
          </p:cNvGrpSpPr>
          <p:nvPr/>
        </p:nvGrpSpPr>
        <p:grpSpPr bwMode="auto">
          <a:xfrm>
            <a:off x="8602663" y="-19050"/>
            <a:ext cx="242887" cy="247650"/>
            <a:chOff x="8603870" y="267642"/>
            <a:chExt cx="243200" cy="246708"/>
          </a:xfrm>
        </p:grpSpPr>
        <p:sp>
          <p:nvSpPr>
            <p:cNvPr id="12" name="Pentagon 11"/>
            <p:cNvSpPr/>
            <p:nvPr/>
          </p:nvSpPr>
          <p:spPr>
            <a:xfrm rot="5400000">
              <a:off x="8610019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88" name="TextBox 33"/>
            <p:cNvSpPr txBox="1">
              <a:spLocks noChangeArrowheads="1"/>
            </p:cNvSpPr>
            <p:nvPr/>
          </p:nvSpPr>
          <p:spPr bwMode="auto">
            <a:xfrm>
              <a:off x="8603870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726844B-BC83-431A-B66C-AFE3DF006561}" type="slidenum">
                <a:rPr lang="en-US" altLang="en-US" sz="900" b="1">
                  <a:solidFill>
                    <a:srgbClr val="14405C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22</a:t>
              </a:fld>
              <a:endParaRPr lang="en-US" altLang="en-US" sz="900" b="1">
                <a:solidFill>
                  <a:srgbClr val="14405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784355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2355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bg1">
                    <a:lumMod val="65000"/>
                  </a:schemeClr>
                </a:solidFill>
              </a:rPr>
              <a:t>Grievance Arbitration</a:t>
            </a:r>
            <a:endParaRPr lang="en-US" altLang="en-US" i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>
                <a:solidFill>
                  <a:prstClr val="white"/>
                </a:solidFill>
              </a:rPr>
              <a:t>Selection of arbitrator</a:t>
            </a:r>
          </a:p>
          <a:p>
            <a:pPr lvl="1"/>
            <a:r>
              <a:rPr lang="en-US" sz="2800" b="1" dirty="0">
                <a:solidFill>
                  <a:prstClr val="white"/>
                </a:solidFill>
              </a:rPr>
              <a:t>Costs shared by parties</a:t>
            </a:r>
          </a:p>
          <a:p>
            <a:r>
              <a:rPr lang="en-US" b="1" dirty="0" smtClean="0">
                <a:solidFill>
                  <a:prstClr val="white"/>
                </a:solidFill>
              </a:rPr>
              <a:t>Arbitrator </a:t>
            </a:r>
            <a:r>
              <a:rPr lang="en-US" b="1" dirty="0">
                <a:solidFill>
                  <a:prstClr val="white"/>
                </a:solidFill>
              </a:rPr>
              <a:t>has jurisdiction to determine </a:t>
            </a:r>
            <a:r>
              <a:rPr lang="en-US" b="1" dirty="0" err="1">
                <a:solidFill>
                  <a:prstClr val="white"/>
                </a:solidFill>
              </a:rPr>
              <a:t>arbitrability</a:t>
            </a:r>
            <a:r>
              <a:rPr lang="en-US" b="1" dirty="0">
                <a:solidFill>
                  <a:prstClr val="white"/>
                </a:solidFill>
              </a:rPr>
              <a:t> of issues</a:t>
            </a:r>
          </a:p>
          <a:p>
            <a:r>
              <a:rPr lang="en-US" b="1" dirty="0">
                <a:solidFill>
                  <a:prstClr val="white"/>
                </a:solidFill>
              </a:rPr>
              <a:t>Past practices</a:t>
            </a:r>
          </a:p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981200"/>
            <a:ext cx="3581400" cy="3458369"/>
          </a:xfrm>
        </p:spPr>
      </p:pic>
      <p:sp>
        <p:nvSpPr>
          <p:cNvPr id="22" name="Rectangle 21"/>
          <p:cNvSpPr/>
          <p:nvPr/>
        </p:nvSpPr>
        <p:spPr>
          <a:xfrm>
            <a:off x="4343400" y="1443038"/>
            <a:ext cx="457200" cy="23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0485" name="Group 34"/>
          <p:cNvGrpSpPr>
            <a:grpSpLocks/>
          </p:cNvGrpSpPr>
          <p:nvPr/>
        </p:nvGrpSpPr>
        <p:grpSpPr bwMode="auto">
          <a:xfrm>
            <a:off x="8605838" y="-19050"/>
            <a:ext cx="242887" cy="247650"/>
            <a:chOff x="8606255" y="267642"/>
            <a:chExt cx="243200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814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90" name="TextBox 33"/>
            <p:cNvSpPr txBox="1">
              <a:spLocks noChangeArrowheads="1"/>
            </p:cNvSpPr>
            <p:nvPr/>
          </p:nvSpPr>
          <p:spPr bwMode="auto">
            <a:xfrm>
              <a:off x="8606255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CEB9634-DB23-4077-A32E-2896F92D769F}" type="slidenum">
                <a:rPr lang="en-US" altLang="en-US" sz="900" b="1">
                  <a:solidFill>
                    <a:prstClr val="white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23</a:t>
              </a:fld>
              <a:endParaRPr lang="en-US" altLang="en-US" sz="900" b="1">
                <a:solidFill>
                  <a:prstClr val="white"/>
                </a:solidFill>
              </a:endParaRPr>
            </a:p>
          </p:txBody>
        </p:sp>
      </p:grpSp>
      <p:grpSp>
        <p:nvGrpSpPr>
          <p:cNvPr id="20486" name="Group 34"/>
          <p:cNvGrpSpPr>
            <a:grpSpLocks/>
          </p:cNvGrpSpPr>
          <p:nvPr/>
        </p:nvGrpSpPr>
        <p:grpSpPr bwMode="auto">
          <a:xfrm>
            <a:off x="8602663" y="-19050"/>
            <a:ext cx="242887" cy="247650"/>
            <a:chOff x="8603870" y="267642"/>
            <a:chExt cx="243200" cy="246708"/>
          </a:xfrm>
        </p:grpSpPr>
        <p:sp>
          <p:nvSpPr>
            <p:cNvPr id="12" name="Pentagon 11"/>
            <p:cNvSpPr/>
            <p:nvPr/>
          </p:nvSpPr>
          <p:spPr>
            <a:xfrm rot="5400000">
              <a:off x="8610019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88" name="TextBox 33"/>
            <p:cNvSpPr txBox="1">
              <a:spLocks noChangeArrowheads="1"/>
            </p:cNvSpPr>
            <p:nvPr/>
          </p:nvSpPr>
          <p:spPr bwMode="auto">
            <a:xfrm>
              <a:off x="8603870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726844B-BC83-431A-B66C-AFE3DF006561}" type="slidenum">
                <a:rPr lang="en-US" altLang="en-US" sz="900" b="1">
                  <a:solidFill>
                    <a:srgbClr val="14405C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23</a:t>
              </a:fld>
              <a:endParaRPr lang="en-US" altLang="en-US" sz="900" b="1">
                <a:solidFill>
                  <a:srgbClr val="14405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99112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522357"/>
            <a:ext cx="8229600" cy="707886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bg1">
                    <a:lumMod val="65000"/>
                  </a:schemeClr>
                </a:solidFill>
              </a:rPr>
              <a:t>Grievance Arbitration: Remedies</a:t>
            </a:r>
            <a:endParaRPr lang="en-US" altLang="en-US" i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443038"/>
            <a:ext cx="457200" cy="23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504914" y="1771650"/>
            <a:ext cx="8001000" cy="4376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fontAlgn="base"/>
            <a:r>
              <a:rPr lang="en-US" sz="3600" b="1" dirty="0" smtClean="0">
                <a:solidFill>
                  <a:prstClr val="white"/>
                </a:solidFill>
              </a:rPr>
              <a:t>Remedy must be rationally derived from terms of CBA</a:t>
            </a:r>
          </a:p>
          <a:p>
            <a:pPr fontAlgn="base"/>
            <a:endParaRPr lang="en-US" sz="3600" b="1" dirty="0" smtClean="0">
              <a:solidFill>
                <a:prstClr val="white"/>
              </a:solidFill>
            </a:endParaRPr>
          </a:p>
          <a:p>
            <a:pPr lvl="1" fontAlgn="base"/>
            <a:r>
              <a:rPr lang="en-US" sz="3400" b="1" dirty="0" smtClean="0">
                <a:solidFill>
                  <a:prstClr val="white"/>
                </a:solidFill>
              </a:rPr>
              <a:t>Revision to disciplinary action</a:t>
            </a:r>
          </a:p>
          <a:p>
            <a:pPr lvl="1" fontAlgn="base"/>
            <a:endParaRPr lang="en-US" sz="3400" b="1" dirty="0" smtClean="0">
              <a:solidFill>
                <a:prstClr val="white"/>
              </a:solidFill>
            </a:endParaRPr>
          </a:p>
          <a:p>
            <a:pPr lvl="1" fontAlgn="base"/>
            <a:r>
              <a:rPr lang="en-US" sz="3400" b="1" dirty="0" smtClean="0">
                <a:solidFill>
                  <a:prstClr val="white"/>
                </a:solidFill>
              </a:rPr>
              <a:t>Damages: “make whole” remedy</a:t>
            </a:r>
          </a:p>
          <a:p>
            <a:pPr lvl="1" fontAlgn="base"/>
            <a:endParaRPr lang="en-US" sz="3400" b="1" dirty="0">
              <a:solidFill>
                <a:prstClr val="white"/>
              </a:solidFill>
            </a:endParaRPr>
          </a:p>
        </p:txBody>
      </p:sp>
      <p:grpSp>
        <p:nvGrpSpPr>
          <p:cNvPr id="20485" name="Group 34"/>
          <p:cNvGrpSpPr>
            <a:grpSpLocks/>
          </p:cNvGrpSpPr>
          <p:nvPr/>
        </p:nvGrpSpPr>
        <p:grpSpPr bwMode="auto">
          <a:xfrm>
            <a:off x="8605838" y="-19050"/>
            <a:ext cx="242887" cy="247650"/>
            <a:chOff x="8606255" y="267642"/>
            <a:chExt cx="243200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814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90" name="TextBox 33"/>
            <p:cNvSpPr txBox="1">
              <a:spLocks noChangeArrowheads="1"/>
            </p:cNvSpPr>
            <p:nvPr/>
          </p:nvSpPr>
          <p:spPr bwMode="auto">
            <a:xfrm>
              <a:off x="8606255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CEB9634-DB23-4077-A32E-2896F92D769F}" type="slidenum">
                <a:rPr lang="en-US" altLang="en-US" sz="900" b="1">
                  <a:solidFill>
                    <a:prstClr val="white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24</a:t>
              </a:fld>
              <a:endParaRPr lang="en-US" altLang="en-US" sz="900" b="1">
                <a:solidFill>
                  <a:prstClr val="white"/>
                </a:solidFill>
              </a:endParaRPr>
            </a:p>
          </p:txBody>
        </p:sp>
      </p:grpSp>
      <p:grpSp>
        <p:nvGrpSpPr>
          <p:cNvPr id="20486" name="Group 34"/>
          <p:cNvGrpSpPr>
            <a:grpSpLocks/>
          </p:cNvGrpSpPr>
          <p:nvPr/>
        </p:nvGrpSpPr>
        <p:grpSpPr bwMode="auto">
          <a:xfrm>
            <a:off x="8602663" y="-19050"/>
            <a:ext cx="242887" cy="247650"/>
            <a:chOff x="8603870" y="267642"/>
            <a:chExt cx="243200" cy="246708"/>
          </a:xfrm>
        </p:grpSpPr>
        <p:sp>
          <p:nvSpPr>
            <p:cNvPr id="12" name="Pentagon 11"/>
            <p:cNvSpPr/>
            <p:nvPr/>
          </p:nvSpPr>
          <p:spPr>
            <a:xfrm rot="5400000">
              <a:off x="8610019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88" name="TextBox 33"/>
            <p:cNvSpPr txBox="1">
              <a:spLocks noChangeArrowheads="1"/>
            </p:cNvSpPr>
            <p:nvPr/>
          </p:nvSpPr>
          <p:spPr bwMode="auto">
            <a:xfrm>
              <a:off x="8603870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726844B-BC83-431A-B66C-AFE3DF006561}" type="slidenum">
                <a:rPr lang="en-US" altLang="en-US" sz="900" b="1">
                  <a:solidFill>
                    <a:srgbClr val="14405C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24</a:t>
              </a:fld>
              <a:endParaRPr lang="en-US" altLang="en-US" sz="900" b="1">
                <a:solidFill>
                  <a:srgbClr val="14405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34998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2355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522357"/>
            <a:ext cx="8229600" cy="707886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bg1">
                    <a:lumMod val="65000"/>
                  </a:schemeClr>
                </a:solidFill>
              </a:rPr>
              <a:t>Grievance Arbitration: Appeals</a:t>
            </a:r>
            <a:endParaRPr lang="en-US" altLang="en-US" i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443038"/>
            <a:ext cx="457200" cy="23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504914" y="1771650"/>
            <a:ext cx="8001000" cy="607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fontAlgn="base"/>
            <a:r>
              <a:rPr lang="en-US" sz="3600" b="1" dirty="0" smtClean="0">
                <a:solidFill>
                  <a:prstClr val="white"/>
                </a:solidFill>
              </a:rPr>
              <a:t>“Essence test” (high burden)</a:t>
            </a:r>
          </a:p>
          <a:p>
            <a:pPr lvl="1" fontAlgn="base"/>
            <a:r>
              <a:rPr lang="en-US" sz="2400" dirty="0">
                <a:solidFill>
                  <a:prstClr val="white"/>
                </a:solidFill>
              </a:rPr>
              <a:t>W</a:t>
            </a:r>
            <a:r>
              <a:rPr lang="en-US" sz="2400" dirty="0" smtClean="0">
                <a:solidFill>
                  <a:prstClr val="white"/>
                </a:solidFill>
              </a:rPr>
              <a:t>here arbitrator is to </a:t>
            </a:r>
            <a:r>
              <a:rPr lang="en-US" sz="2400" dirty="0">
                <a:solidFill>
                  <a:prstClr val="white"/>
                </a:solidFill>
              </a:rPr>
              <a:t>determine the intention of the </a:t>
            </a:r>
            <a:r>
              <a:rPr lang="en-US" sz="2400" dirty="0" smtClean="0">
                <a:solidFill>
                  <a:prstClr val="white"/>
                </a:solidFill>
              </a:rPr>
              <a:t>parties in their CBA, </a:t>
            </a:r>
            <a:r>
              <a:rPr lang="en-US" sz="2400" dirty="0">
                <a:solidFill>
                  <a:prstClr val="white"/>
                </a:solidFill>
              </a:rPr>
              <a:t>then the arbitrator's award is based on a resolution of a </a:t>
            </a:r>
            <a:r>
              <a:rPr lang="en-US" sz="2400" i="1" dirty="0">
                <a:solidFill>
                  <a:prstClr val="white"/>
                </a:solidFill>
              </a:rPr>
              <a:t>question of fact</a:t>
            </a:r>
            <a:r>
              <a:rPr lang="en-US" sz="2400" dirty="0">
                <a:solidFill>
                  <a:prstClr val="white"/>
                </a:solidFill>
              </a:rPr>
              <a:t> and </a:t>
            </a:r>
            <a:r>
              <a:rPr lang="en-US" sz="2400" dirty="0" smtClean="0">
                <a:solidFill>
                  <a:prstClr val="white"/>
                </a:solidFill>
              </a:rPr>
              <a:t>will not be overturned if “</a:t>
            </a:r>
            <a:r>
              <a:rPr lang="en-US" sz="2400" i="1" dirty="0" smtClean="0">
                <a:solidFill>
                  <a:prstClr val="white"/>
                </a:solidFill>
              </a:rPr>
              <a:t>the </a:t>
            </a:r>
            <a:r>
              <a:rPr lang="en-US" sz="2400" i="1" dirty="0">
                <a:solidFill>
                  <a:prstClr val="white"/>
                </a:solidFill>
              </a:rPr>
              <a:t>interpretation can in any rational way be derived from the agreement, viewed in light of its language, its context, and any other indicia of the parties' intention</a:t>
            </a:r>
            <a:r>
              <a:rPr lang="en-US" sz="2400" dirty="0">
                <a:solidFill>
                  <a:prstClr val="white"/>
                </a:solidFill>
              </a:rPr>
              <a:t> ....”</a:t>
            </a:r>
            <a:br>
              <a:rPr lang="en-US" sz="2400" dirty="0">
                <a:solidFill>
                  <a:prstClr val="white"/>
                </a:solidFill>
              </a:rPr>
            </a:br>
            <a:r>
              <a:rPr lang="en-US" sz="2400" dirty="0">
                <a:solidFill>
                  <a:prstClr val="white"/>
                </a:solidFill>
              </a:rPr>
              <a:t/>
            </a:r>
            <a:br>
              <a:rPr lang="en-US" sz="2400" dirty="0">
                <a:solidFill>
                  <a:prstClr val="white"/>
                </a:solidFill>
              </a:rPr>
            </a:br>
            <a:r>
              <a:rPr lang="en-US" sz="2400" i="1" dirty="0">
                <a:solidFill>
                  <a:prstClr val="white"/>
                </a:solidFill>
              </a:rPr>
              <a:t>Chambersburg Area Sch. Dist. v. Chambersburg Area Educ. </a:t>
            </a:r>
            <a:r>
              <a:rPr lang="en-US" sz="2400" i="1" dirty="0" err="1">
                <a:solidFill>
                  <a:prstClr val="white"/>
                </a:solidFill>
              </a:rPr>
              <a:t>Ass'n</a:t>
            </a:r>
            <a:r>
              <a:rPr lang="en-US" sz="2400" dirty="0">
                <a:solidFill>
                  <a:prstClr val="white"/>
                </a:solidFill>
              </a:rPr>
              <a:t>, 811 A.2d 78, 84 (Pa. </a:t>
            </a:r>
            <a:r>
              <a:rPr lang="en-US" sz="2400" dirty="0" err="1">
                <a:solidFill>
                  <a:prstClr val="white"/>
                </a:solidFill>
              </a:rPr>
              <a:t>Commw</a:t>
            </a:r>
            <a:r>
              <a:rPr lang="en-US" sz="2400" dirty="0">
                <a:solidFill>
                  <a:prstClr val="white"/>
                </a:solidFill>
              </a:rPr>
              <a:t>. Ct. 2002) </a:t>
            </a:r>
            <a:r>
              <a:rPr lang="en-US" sz="2400" i="1" dirty="0" err="1">
                <a:solidFill>
                  <a:prstClr val="white"/>
                </a:solidFill>
              </a:rPr>
              <a:t>aff'd</a:t>
            </a:r>
            <a:r>
              <a:rPr lang="en-US" sz="2400" i="1" dirty="0">
                <a:solidFill>
                  <a:prstClr val="white"/>
                </a:solidFill>
              </a:rPr>
              <a:t>,</a:t>
            </a:r>
            <a:r>
              <a:rPr lang="en-US" sz="2400" dirty="0">
                <a:solidFill>
                  <a:prstClr val="white"/>
                </a:solidFill>
              </a:rPr>
              <a:t> 578 Pa. 638, 854 A.2d 1277 (2004)</a:t>
            </a:r>
          </a:p>
          <a:p>
            <a:pPr fontAlgn="base"/>
            <a:endParaRPr lang="en-US" sz="3600" b="1" dirty="0" smtClean="0">
              <a:solidFill>
                <a:prstClr val="white"/>
              </a:solidFill>
            </a:endParaRPr>
          </a:p>
          <a:p>
            <a:pPr lvl="1" fontAlgn="base"/>
            <a:endParaRPr lang="en-US" sz="3400" b="1" dirty="0">
              <a:solidFill>
                <a:prstClr val="white"/>
              </a:solidFill>
            </a:endParaRPr>
          </a:p>
        </p:txBody>
      </p:sp>
      <p:grpSp>
        <p:nvGrpSpPr>
          <p:cNvPr id="20485" name="Group 34"/>
          <p:cNvGrpSpPr>
            <a:grpSpLocks/>
          </p:cNvGrpSpPr>
          <p:nvPr/>
        </p:nvGrpSpPr>
        <p:grpSpPr bwMode="auto">
          <a:xfrm>
            <a:off x="8605838" y="-19050"/>
            <a:ext cx="242887" cy="247650"/>
            <a:chOff x="8606255" y="267642"/>
            <a:chExt cx="243200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814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90" name="TextBox 33"/>
            <p:cNvSpPr txBox="1">
              <a:spLocks noChangeArrowheads="1"/>
            </p:cNvSpPr>
            <p:nvPr/>
          </p:nvSpPr>
          <p:spPr bwMode="auto">
            <a:xfrm>
              <a:off x="8606255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CEB9634-DB23-4077-A32E-2896F92D769F}" type="slidenum">
                <a:rPr lang="en-US" altLang="en-US" sz="900" b="1">
                  <a:solidFill>
                    <a:prstClr val="white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25</a:t>
              </a:fld>
              <a:endParaRPr lang="en-US" altLang="en-US" sz="900" b="1">
                <a:solidFill>
                  <a:prstClr val="white"/>
                </a:solidFill>
              </a:endParaRPr>
            </a:p>
          </p:txBody>
        </p:sp>
      </p:grpSp>
      <p:grpSp>
        <p:nvGrpSpPr>
          <p:cNvPr id="20486" name="Group 34"/>
          <p:cNvGrpSpPr>
            <a:grpSpLocks/>
          </p:cNvGrpSpPr>
          <p:nvPr/>
        </p:nvGrpSpPr>
        <p:grpSpPr bwMode="auto">
          <a:xfrm>
            <a:off x="8602663" y="-19050"/>
            <a:ext cx="242887" cy="247650"/>
            <a:chOff x="8603870" y="267642"/>
            <a:chExt cx="243200" cy="246708"/>
          </a:xfrm>
        </p:grpSpPr>
        <p:sp>
          <p:nvSpPr>
            <p:cNvPr id="12" name="Pentagon 11"/>
            <p:cNvSpPr/>
            <p:nvPr/>
          </p:nvSpPr>
          <p:spPr>
            <a:xfrm rot="5400000">
              <a:off x="8610019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88" name="TextBox 33"/>
            <p:cNvSpPr txBox="1">
              <a:spLocks noChangeArrowheads="1"/>
            </p:cNvSpPr>
            <p:nvPr/>
          </p:nvSpPr>
          <p:spPr bwMode="auto">
            <a:xfrm>
              <a:off x="8603870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726844B-BC83-431A-B66C-AFE3DF006561}" type="slidenum">
                <a:rPr lang="en-US" altLang="en-US" sz="900" b="1">
                  <a:solidFill>
                    <a:srgbClr val="14405C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25</a:t>
              </a:fld>
              <a:endParaRPr lang="en-US" altLang="en-US" sz="900" b="1">
                <a:solidFill>
                  <a:srgbClr val="14405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49143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2355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bg1">
                    <a:lumMod val="65000"/>
                  </a:schemeClr>
                </a:solidFill>
              </a:rPr>
              <a:t>Unfair Labor Practices</a:t>
            </a:r>
            <a:endParaRPr lang="en-US" altLang="en-US" i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87" y="2408747"/>
            <a:ext cx="2767013" cy="2772853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sz="4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Employers &amp; Unions subject to ULP rules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443038"/>
            <a:ext cx="457200" cy="23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504914" y="1771650"/>
            <a:ext cx="8001000" cy="127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fontAlgn="base"/>
            <a:endParaRPr lang="en-US" sz="3600" b="1" dirty="0" smtClean="0">
              <a:solidFill>
                <a:prstClr val="white"/>
              </a:solidFill>
            </a:endParaRPr>
          </a:p>
          <a:p>
            <a:pPr lvl="1" fontAlgn="base"/>
            <a:endParaRPr lang="en-US" sz="3400" b="1" dirty="0">
              <a:solidFill>
                <a:prstClr val="white"/>
              </a:solidFill>
            </a:endParaRPr>
          </a:p>
        </p:txBody>
      </p:sp>
      <p:grpSp>
        <p:nvGrpSpPr>
          <p:cNvPr id="20485" name="Group 34"/>
          <p:cNvGrpSpPr>
            <a:grpSpLocks/>
          </p:cNvGrpSpPr>
          <p:nvPr/>
        </p:nvGrpSpPr>
        <p:grpSpPr bwMode="auto">
          <a:xfrm>
            <a:off x="8605838" y="-19050"/>
            <a:ext cx="242887" cy="247650"/>
            <a:chOff x="8606255" y="267642"/>
            <a:chExt cx="243200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814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90" name="TextBox 33"/>
            <p:cNvSpPr txBox="1">
              <a:spLocks noChangeArrowheads="1"/>
            </p:cNvSpPr>
            <p:nvPr/>
          </p:nvSpPr>
          <p:spPr bwMode="auto">
            <a:xfrm>
              <a:off x="8606255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CEB9634-DB23-4077-A32E-2896F92D769F}" type="slidenum">
                <a:rPr lang="en-US" altLang="en-US" sz="900" b="1">
                  <a:solidFill>
                    <a:prstClr val="white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26</a:t>
              </a:fld>
              <a:endParaRPr lang="en-US" altLang="en-US" sz="900" b="1">
                <a:solidFill>
                  <a:prstClr val="white"/>
                </a:solidFill>
              </a:endParaRPr>
            </a:p>
          </p:txBody>
        </p:sp>
      </p:grpSp>
      <p:grpSp>
        <p:nvGrpSpPr>
          <p:cNvPr id="20486" name="Group 34"/>
          <p:cNvGrpSpPr>
            <a:grpSpLocks/>
          </p:cNvGrpSpPr>
          <p:nvPr/>
        </p:nvGrpSpPr>
        <p:grpSpPr bwMode="auto">
          <a:xfrm>
            <a:off x="8602663" y="-19050"/>
            <a:ext cx="242887" cy="247650"/>
            <a:chOff x="8603870" y="267642"/>
            <a:chExt cx="243200" cy="246708"/>
          </a:xfrm>
        </p:grpSpPr>
        <p:sp>
          <p:nvSpPr>
            <p:cNvPr id="12" name="Pentagon 11"/>
            <p:cNvSpPr/>
            <p:nvPr/>
          </p:nvSpPr>
          <p:spPr>
            <a:xfrm rot="5400000">
              <a:off x="8610019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88" name="TextBox 33"/>
            <p:cNvSpPr txBox="1">
              <a:spLocks noChangeArrowheads="1"/>
            </p:cNvSpPr>
            <p:nvPr/>
          </p:nvSpPr>
          <p:spPr bwMode="auto">
            <a:xfrm>
              <a:off x="8603870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726844B-BC83-431A-B66C-AFE3DF006561}" type="slidenum">
                <a:rPr lang="en-US" altLang="en-US" sz="900" b="1">
                  <a:solidFill>
                    <a:srgbClr val="14405C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26</a:t>
              </a:fld>
              <a:endParaRPr lang="en-US" altLang="en-US" sz="900" b="1">
                <a:solidFill>
                  <a:srgbClr val="14405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93279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2355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522357"/>
            <a:ext cx="8229600" cy="707886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bg1">
                    <a:lumMod val="65000"/>
                  </a:schemeClr>
                </a:solidFill>
              </a:rPr>
              <a:t>Unfair Labor Practices</a:t>
            </a:r>
            <a:endParaRPr lang="en-US" altLang="en-US" i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443038"/>
            <a:ext cx="457200" cy="23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504914" y="1771650"/>
            <a:ext cx="8001000" cy="55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en-US" sz="3600" dirty="0" smtClean="0">
                <a:solidFill>
                  <a:prstClr val="white"/>
                </a:solidFill>
              </a:rPr>
              <a:t>Interfering with exercise </a:t>
            </a:r>
            <a:r>
              <a:rPr lang="en-US" sz="3600" dirty="0">
                <a:solidFill>
                  <a:prstClr val="white"/>
                </a:solidFill>
              </a:rPr>
              <a:t>of </a:t>
            </a:r>
            <a:r>
              <a:rPr lang="en-US" sz="3600" dirty="0" smtClean="0">
                <a:solidFill>
                  <a:prstClr val="white"/>
                </a:solidFill>
              </a:rPr>
              <a:t>collective bargaining rights </a:t>
            </a:r>
          </a:p>
          <a:p>
            <a:r>
              <a:rPr lang="en-US" sz="3600" dirty="0" smtClean="0">
                <a:solidFill>
                  <a:prstClr val="white"/>
                </a:solidFill>
              </a:rPr>
              <a:t>Interfering with formation of union</a:t>
            </a:r>
            <a:endParaRPr lang="en-US" sz="3600" dirty="0">
              <a:solidFill>
                <a:prstClr val="white"/>
              </a:solidFill>
            </a:endParaRPr>
          </a:p>
          <a:p>
            <a:r>
              <a:rPr lang="en-US" sz="3600" dirty="0" smtClean="0">
                <a:solidFill>
                  <a:prstClr val="white"/>
                </a:solidFill>
              </a:rPr>
              <a:t>Retaliation for union activity </a:t>
            </a:r>
          </a:p>
          <a:p>
            <a:r>
              <a:rPr lang="en-US" sz="3600" dirty="0" smtClean="0">
                <a:solidFill>
                  <a:prstClr val="white"/>
                </a:solidFill>
              </a:rPr>
              <a:t>Refusing </a:t>
            </a:r>
            <a:r>
              <a:rPr lang="en-US" sz="3600" dirty="0">
                <a:solidFill>
                  <a:prstClr val="white"/>
                </a:solidFill>
              </a:rPr>
              <a:t>to bargain collectively in good faith with </a:t>
            </a:r>
            <a:r>
              <a:rPr lang="en-US" sz="3600" dirty="0" smtClean="0">
                <a:solidFill>
                  <a:prstClr val="white"/>
                </a:solidFill>
              </a:rPr>
              <a:t>exclusive representative, </a:t>
            </a:r>
            <a:r>
              <a:rPr lang="en-US" sz="3600" dirty="0">
                <a:solidFill>
                  <a:prstClr val="white"/>
                </a:solidFill>
              </a:rPr>
              <a:t>including </a:t>
            </a:r>
            <a:r>
              <a:rPr lang="en-US" sz="3600" dirty="0" smtClean="0">
                <a:solidFill>
                  <a:prstClr val="white"/>
                </a:solidFill>
              </a:rPr>
              <a:t>discussing grievances</a:t>
            </a:r>
          </a:p>
          <a:p>
            <a:pPr fontAlgn="base"/>
            <a:endParaRPr lang="en-US" sz="3600" b="1" dirty="0" smtClean="0">
              <a:solidFill>
                <a:prstClr val="white"/>
              </a:solidFill>
            </a:endParaRPr>
          </a:p>
          <a:p>
            <a:pPr lvl="1" fontAlgn="base"/>
            <a:endParaRPr lang="en-US" sz="3400" b="1" dirty="0">
              <a:solidFill>
                <a:prstClr val="white"/>
              </a:solidFill>
            </a:endParaRPr>
          </a:p>
        </p:txBody>
      </p:sp>
      <p:grpSp>
        <p:nvGrpSpPr>
          <p:cNvPr id="20485" name="Group 34"/>
          <p:cNvGrpSpPr>
            <a:grpSpLocks/>
          </p:cNvGrpSpPr>
          <p:nvPr/>
        </p:nvGrpSpPr>
        <p:grpSpPr bwMode="auto">
          <a:xfrm>
            <a:off x="8605838" y="-19050"/>
            <a:ext cx="242887" cy="247650"/>
            <a:chOff x="8606255" y="267642"/>
            <a:chExt cx="243200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814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90" name="TextBox 33"/>
            <p:cNvSpPr txBox="1">
              <a:spLocks noChangeArrowheads="1"/>
            </p:cNvSpPr>
            <p:nvPr/>
          </p:nvSpPr>
          <p:spPr bwMode="auto">
            <a:xfrm>
              <a:off x="8606255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CEB9634-DB23-4077-A32E-2896F92D769F}" type="slidenum">
                <a:rPr lang="en-US" altLang="en-US" sz="900" b="1">
                  <a:solidFill>
                    <a:prstClr val="white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27</a:t>
              </a:fld>
              <a:endParaRPr lang="en-US" altLang="en-US" sz="900" b="1">
                <a:solidFill>
                  <a:prstClr val="white"/>
                </a:solidFill>
              </a:endParaRPr>
            </a:p>
          </p:txBody>
        </p:sp>
      </p:grpSp>
      <p:grpSp>
        <p:nvGrpSpPr>
          <p:cNvPr id="20486" name="Group 34"/>
          <p:cNvGrpSpPr>
            <a:grpSpLocks/>
          </p:cNvGrpSpPr>
          <p:nvPr/>
        </p:nvGrpSpPr>
        <p:grpSpPr bwMode="auto">
          <a:xfrm>
            <a:off x="8602663" y="-19050"/>
            <a:ext cx="242887" cy="247650"/>
            <a:chOff x="8603870" y="267642"/>
            <a:chExt cx="243200" cy="246708"/>
          </a:xfrm>
        </p:grpSpPr>
        <p:sp>
          <p:nvSpPr>
            <p:cNvPr id="12" name="Pentagon 11"/>
            <p:cNvSpPr/>
            <p:nvPr/>
          </p:nvSpPr>
          <p:spPr>
            <a:xfrm rot="5400000">
              <a:off x="8610019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88" name="TextBox 33"/>
            <p:cNvSpPr txBox="1">
              <a:spLocks noChangeArrowheads="1"/>
            </p:cNvSpPr>
            <p:nvPr/>
          </p:nvSpPr>
          <p:spPr bwMode="auto">
            <a:xfrm>
              <a:off x="8603870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726844B-BC83-431A-B66C-AFE3DF006561}" type="slidenum">
                <a:rPr lang="en-US" altLang="en-US" sz="900" b="1">
                  <a:solidFill>
                    <a:srgbClr val="14405C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27</a:t>
              </a:fld>
              <a:endParaRPr lang="en-US" altLang="en-US" sz="900" b="1">
                <a:solidFill>
                  <a:srgbClr val="14405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09689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2355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522357"/>
            <a:ext cx="8229600" cy="707886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bg1">
                    <a:lumMod val="65000"/>
                  </a:schemeClr>
                </a:solidFill>
              </a:rPr>
              <a:t>Unfair Labor Practices</a:t>
            </a:r>
            <a:endParaRPr lang="en-US" altLang="en-US" i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443038"/>
            <a:ext cx="457200" cy="23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504914" y="1771650"/>
            <a:ext cx="8001000" cy="55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en-US" sz="3600" dirty="0" smtClean="0">
                <a:solidFill>
                  <a:prstClr val="white"/>
                </a:solidFill>
              </a:rPr>
              <a:t>Refusing </a:t>
            </a:r>
            <a:r>
              <a:rPr lang="en-US" sz="3600" dirty="0">
                <a:solidFill>
                  <a:prstClr val="white"/>
                </a:solidFill>
              </a:rPr>
              <a:t>to reduce a collective bargaining agreement to writing and sign such agreement.</a:t>
            </a:r>
          </a:p>
          <a:p>
            <a:r>
              <a:rPr lang="en-US" sz="3600" dirty="0" smtClean="0">
                <a:solidFill>
                  <a:prstClr val="white"/>
                </a:solidFill>
              </a:rPr>
              <a:t>Violating election rules </a:t>
            </a:r>
          </a:p>
          <a:p>
            <a:r>
              <a:rPr lang="en-US" sz="3600" dirty="0" smtClean="0">
                <a:solidFill>
                  <a:prstClr val="white"/>
                </a:solidFill>
              </a:rPr>
              <a:t>Refusing </a:t>
            </a:r>
            <a:r>
              <a:rPr lang="en-US" sz="3600" dirty="0">
                <a:solidFill>
                  <a:prstClr val="white"/>
                </a:solidFill>
              </a:rPr>
              <a:t>to comply with the provisions of an arbitration </a:t>
            </a:r>
            <a:r>
              <a:rPr lang="en-US" sz="3600" dirty="0" smtClean="0">
                <a:solidFill>
                  <a:prstClr val="white"/>
                </a:solidFill>
              </a:rPr>
              <a:t>award</a:t>
            </a:r>
            <a:endParaRPr lang="en-US" sz="3600" dirty="0">
              <a:solidFill>
                <a:prstClr val="white"/>
              </a:solidFill>
            </a:endParaRPr>
          </a:p>
          <a:p>
            <a:r>
              <a:rPr lang="en-US" sz="3600" dirty="0" smtClean="0">
                <a:solidFill>
                  <a:prstClr val="white"/>
                </a:solidFill>
              </a:rPr>
              <a:t>Refusing </a:t>
            </a:r>
            <a:r>
              <a:rPr lang="en-US" sz="3600" dirty="0">
                <a:solidFill>
                  <a:prstClr val="white"/>
                </a:solidFill>
              </a:rPr>
              <a:t>to </a:t>
            </a:r>
            <a:r>
              <a:rPr lang="en-US" sz="3600" dirty="0" smtClean="0">
                <a:solidFill>
                  <a:prstClr val="white"/>
                </a:solidFill>
              </a:rPr>
              <a:t>“</a:t>
            </a:r>
            <a:r>
              <a:rPr lang="en-US" sz="3600" dirty="0">
                <a:solidFill>
                  <a:prstClr val="white"/>
                </a:solidFill>
              </a:rPr>
              <a:t>meet and </a:t>
            </a:r>
            <a:r>
              <a:rPr lang="en-US" sz="3600" dirty="0" smtClean="0">
                <a:solidFill>
                  <a:prstClr val="white"/>
                </a:solidFill>
              </a:rPr>
              <a:t>discuss”</a:t>
            </a:r>
            <a:endParaRPr lang="en-US" sz="3600" dirty="0">
              <a:solidFill>
                <a:prstClr val="white"/>
              </a:solidFill>
            </a:endParaRPr>
          </a:p>
          <a:p>
            <a:pPr marL="0" indent="0" fontAlgn="base">
              <a:buFont typeface="Arial" charset="0"/>
              <a:buNone/>
            </a:pPr>
            <a:endParaRPr lang="en-US" sz="3600" b="1" dirty="0" smtClean="0">
              <a:solidFill>
                <a:prstClr val="white"/>
              </a:solidFill>
            </a:endParaRPr>
          </a:p>
          <a:p>
            <a:pPr lvl="1" fontAlgn="base"/>
            <a:endParaRPr lang="en-US" sz="3400" b="1" dirty="0">
              <a:solidFill>
                <a:prstClr val="white"/>
              </a:solidFill>
            </a:endParaRPr>
          </a:p>
        </p:txBody>
      </p:sp>
      <p:grpSp>
        <p:nvGrpSpPr>
          <p:cNvPr id="20485" name="Group 34"/>
          <p:cNvGrpSpPr>
            <a:grpSpLocks/>
          </p:cNvGrpSpPr>
          <p:nvPr/>
        </p:nvGrpSpPr>
        <p:grpSpPr bwMode="auto">
          <a:xfrm>
            <a:off x="8605838" y="-19050"/>
            <a:ext cx="242887" cy="247650"/>
            <a:chOff x="8606255" y="267642"/>
            <a:chExt cx="243200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814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90" name="TextBox 33"/>
            <p:cNvSpPr txBox="1">
              <a:spLocks noChangeArrowheads="1"/>
            </p:cNvSpPr>
            <p:nvPr/>
          </p:nvSpPr>
          <p:spPr bwMode="auto">
            <a:xfrm>
              <a:off x="8606255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CEB9634-DB23-4077-A32E-2896F92D769F}" type="slidenum">
                <a:rPr lang="en-US" altLang="en-US" sz="900" b="1">
                  <a:solidFill>
                    <a:prstClr val="white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28</a:t>
              </a:fld>
              <a:endParaRPr lang="en-US" altLang="en-US" sz="900" b="1">
                <a:solidFill>
                  <a:prstClr val="white"/>
                </a:solidFill>
              </a:endParaRPr>
            </a:p>
          </p:txBody>
        </p:sp>
      </p:grpSp>
      <p:grpSp>
        <p:nvGrpSpPr>
          <p:cNvPr id="20486" name="Group 34"/>
          <p:cNvGrpSpPr>
            <a:grpSpLocks/>
          </p:cNvGrpSpPr>
          <p:nvPr/>
        </p:nvGrpSpPr>
        <p:grpSpPr bwMode="auto">
          <a:xfrm>
            <a:off x="8602663" y="-19050"/>
            <a:ext cx="242887" cy="247650"/>
            <a:chOff x="8603870" y="267642"/>
            <a:chExt cx="243200" cy="246708"/>
          </a:xfrm>
        </p:grpSpPr>
        <p:sp>
          <p:nvSpPr>
            <p:cNvPr id="12" name="Pentagon 11"/>
            <p:cNvSpPr/>
            <p:nvPr/>
          </p:nvSpPr>
          <p:spPr>
            <a:xfrm rot="5400000">
              <a:off x="8610019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88" name="TextBox 33"/>
            <p:cNvSpPr txBox="1">
              <a:spLocks noChangeArrowheads="1"/>
            </p:cNvSpPr>
            <p:nvPr/>
          </p:nvSpPr>
          <p:spPr bwMode="auto">
            <a:xfrm>
              <a:off x="8603870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726844B-BC83-431A-B66C-AFE3DF006561}" type="slidenum">
                <a:rPr lang="en-US" altLang="en-US" sz="900" b="1">
                  <a:solidFill>
                    <a:srgbClr val="14405C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28</a:t>
              </a:fld>
              <a:endParaRPr lang="en-US" altLang="en-US" sz="900" b="1">
                <a:solidFill>
                  <a:srgbClr val="14405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96081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2355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bg1">
                    <a:lumMod val="65000"/>
                  </a:schemeClr>
                </a:solidFill>
              </a:rPr>
              <a:t>Unfair Labor Practices</a:t>
            </a:r>
            <a:endParaRPr lang="en-US" altLang="en-US" i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dirty="0" smtClean="0"/>
          </a:p>
          <a:p>
            <a:r>
              <a:rPr lang="en-US" sz="4000" dirty="0" smtClean="0"/>
              <a:t>Specific e</a:t>
            </a:r>
            <a:r>
              <a:rPr lang="en-US" sz="4000" dirty="0" smtClean="0">
                <a:solidFill>
                  <a:schemeClr val="bg1"/>
                </a:solidFill>
              </a:rPr>
              <a:t>xamples of ULPs</a:t>
            </a:r>
          </a:p>
          <a:p>
            <a:pPr lvl="1"/>
            <a:r>
              <a:rPr lang="en-US" sz="3000" dirty="0" smtClean="0"/>
              <a:t>Case loads / work loads</a:t>
            </a:r>
          </a:p>
          <a:p>
            <a:pPr lvl="1"/>
            <a:r>
              <a:rPr lang="en-US" sz="3000" dirty="0" smtClean="0"/>
              <a:t>Discrimination</a:t>
            </a:r>
          </a:p>
          <a:p>
            <a:pPr lvl="1"/>
            <a:r>
              <a:rPr lang="en-US" sz="3000" dirty="0" smtClean="0"/>
              <a:t>Refusal to produce information for grievance adjudication</a:t>
            </a:r>
          </a:p>
          <a:p>
            <a:pPr lvl="1"/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443038"/>
            <a:ext cx="457200" cy="23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0485" name="Group 34"/>
          <p:cNvGrpSpPr>
            <a:grpSpLocks/>
          </p:cNvGrpSpPr>
          <p:nvPr/>
        </p:nvGrpSpPr>
        <p:grpSpPr bwMode="auto">
          <a:xfrm>
            <a:off x="8605838" y="-19050"/>
            <a:ext cx="242887" cy="247650"/>
            <a:chOff x="8606255" y="267642"/>
            <a:chExt cx="243200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814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90" name="TextBox 33"/>
            <p:cNvSpPr txBox="1">
              <a:spLocks noChangeArrowheads="1"/>
            </p:cNvSpPr>
            <p:nvPr/>
          </p:nvSpPr>
          <p:spPr bwMode="auto">
            <a:xfrm>
              <a:off x="8606255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CEB9634-DB23-4077-A32E-2896F92D769F}" type="slidenum">
                <a:rPr lang="en-US" altLang="en-US" sz="900" b="1">
                  <a:solidFill>
                    <a:prstClr val="white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29</a:t>
              </a:fld>
              <a:endParaRPr lang="en-US" altLang="en-US" sz="900" b="1">
                <a:solidFill>
                  <a:prstClr val="white"/>
                </a:solidFill>
              </a:endParaRPr>
            </a:p>
          </p:txBody>
        </p:sp>
      </p:grpSp>
      <p:grpSp>
        <p:nvGrpSpPr>
          <p:cNvPr id="20486" name="Group 34"/>
          <p:cNvGrpSpPr>
            <a:grpSpLocks/>
          </p:cNvGrpSpPr>
          <p:nvPr/>
        </p:nvGrpSpPr>
        <p:grpSpPr bwMode="auto">
          <a:xfrm>
            <a:off x="8602663" y="-19050"/>
            <a:ext cx="242887" cy="247650"/>
            <a:chOff x="8603870" y="267642"/>
            <a:chExt cx="243200" cy="246708"/>
          </a:xfrm>
        </p:grpSpPr>
        <p:sp>
          <p:nvSpPr>
            <p:cNvPr id="12" name="Pentagon 11"/>
            <p:cNvSpPr/>
            <p:nvPr/>
          </p:nvSpPr>
          <p:spPr>
            <a:xfrm rot="5400000">
              <a:off x="8610019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88" name="TextBox 33"/>
            <p:cNvSpPr txBox="1">
              <a:spLocks noChangeArrowheads="1"/>
            </p:cNvSpPr>
            <p:nvPr/>
          </p:nvSpPr>
          <p:spPr bwMode="auto">
            <a:xfrm>
              <a:off x="8603870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726844B-BC83-431A-B66C-AFE3DF006561}" type="slidenum">
                <a:rPr lang="en-US" altLang="en-US" sz="900" b="1">
                  <a:solidFill>
                    <a:srgbClr val="14405C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29</a:t>
              </a:fld>
              <a:endParaRPr lang="en-US" altLang="en-US" sz="900" b="1">
                <a:solidFill>
                  <a:srgbClr val="14405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87516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708025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bg1">
                    <a:lumMod val="65000"/>
                  </a:schemeClr>
                </a:solidFill>
              </a:rPr>
              <a:t>The Agencies</a:t>
            </a:r>
            <a:endParaRPr lang="en-US" altLang="en-US" i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443038"/>
            <a:ext cx="457200" cy="23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533400" y="1771650"/>
            <a:ext cx="8001000" cy="319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fontAlgn="base"/>
            <a:r>
              <a:rPr lang="en-US" sz="3600" b="1" dirty="0" smtClean="0">
                <a:solidFill>
                  <a:prstClr val="white"/>
                </a:solidFill>
              </a:rPr>
              <a:t>PA Labor Relations Board (PLRB)</a:t>
            </a:r>
          </a:p>
          <a:p>
            <a:pPr lvl="1" fontAlgn="base"/>
            <a:r>
              <a:rPr lang="en-US" sz="3200" b="1" dirty="0" smtClean="0">
                <a:solidFill>
                  <a:prstClr val="white"/>
                </a:solidFill>
              </a:rPr>
              <a:t>Enforces and oversees PERA (and PLRA) </a:t>
            </a:r>
          </a:p>
          <a:p>
            <a:pPr marL="457200" lvl="1" indent="0" fontAlgn="base">
              <a:buFont typeface="Arial" charset="0"/>
              <a:buNone/>
            </a:pPr>
            <a:endParaRPr lang="en-US" sz="3400" b="1" dirty="0" smtClean="0">
              <a:solidFill>
                <a:prstClr val="white"/>
              </a:solidFill>
            </a:endParaRPr>
          </a:p>
          <a:p>
            <a:pPr fontAlgn="base"/>
            <a:r>
              <a:rPr lang="en-US" sz="3600" b="1" dirty="0" smtClean="0">
                <a:solidFill>
                  <a:prstClr val="white"/>
                </a:solidFill>
              </a:rPr>
              <a:t>National Labor Relations Board (NLRB)</a:t>
            </a:r>
          </a:p>
          <a:p>
            <a:pPr lvl="1" fontAlgn="base"/>
            <a:r>
              <a:rPr lang="en-US" sz="3400" b="1" dirty="0" smtClean="0">
                <a:solidFill>
                  <a:prstClr val="white"/>
                </a:solidFill>
              </a:rPr>
              <a:t>Enforces and oversees NRLA</a:t>
            </a:r>
            <a:endParaRPr lang="en-US" sz="3400" b="1" dirty="0">
              <a:solidFill>
                <a:prstClr val="white"/>
              </a:solidFill>
            </a:endParaRPr>
          </a:p>
        </p:txBody>
      </p:sp>
      <p:grpSp>
        <p:nvGrpSpPr>
          <p:cNvPr id="20485" name="Group 34"/>
          <p:cNvGrpSpPr>
            <a:grpSpLocks/>
          </p:cNvGrpSpPr>
          <p:nvPr/>
        </p:nvGrpSpPr>
        <p:grpSpPr bwMode="auto">
          <a:xfrm>
            <a:off x="8605838" y="-19050"/>
            <a:ext cx="242887" cy="247650"/>
            <a:chOff x="8606255" y="267642"/>
            <a:chExt cx="243200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814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90" name="TextBox 33"/>
            <p:cNvSpPr txBox="1">
              <a:spLocks noChangeArrowheads="1"/>
            </p:cNvSpPr>
            <p:nvPr/>
          </p:nvSpPr>
          <p:spPr bwMode="auto">
            <a:xfrm>
              <a:off x="8606255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CEB9634-DB23-4077-A32E-2896F92D769F}" type="slidenum">
                <a:rPr lang="en-US" altLang="en-US" sz="900" b="1">
                  <a:solidFill>
                    <a:prstClr val="white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3</a:t>
              </a:fld>
              <a:endParaRPr lang="en-US" altLang="en-US" sz="900" b="1">
                <a:solidFill>
                  <a:prstClr val="white"/>
                </a:solidFill>
              </a:endParaRPr>
            </a:p>
          </p:txBody>
        </p:sp>
      </p:grpSp>
      <p:grpSp>
        <p:nvGrpSpPr>
          <p:cNvPr id="20486" name="Group 34"/>
          <p:cNvGrpSpPr>
            <a:grpSpLocks/>
          </p:cNvGrpSpPr>
          <p:nvPr/>
        </p:nvGrpSpPr>
        <p:grpSpPr bwMode="auto">
          <a:xfrm>
            <a:off x="8602663" y="-19050"/>
            <a:ext cx="242887" cy="247650"/>
            <a:chOff x="8603870" y="267642"/>
            <a:chExt cx="243200" cy="246708"/>
          </a:xfrm>
        </p:grpSpPr>
        <p:sp>
          <p:nvSpPr>
            <p:cNvPr id="12" name="Pentagon 11"/>
            <p:cNvSpPr/>
            <p:nvPr/>
          </p:nvSpPr>
          <p:spPr>
            <a:xfrm rot="5400000">
              <a:off x="8610019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88" name="TextBox 33"/>
            <p:cNvSpPr txBox="1">
              <a:spLocks noChangeArrowheads="1"/>
            </p:cNvSpPr>
            <p:nvPr/>
          </p:nvSpPr>
          <p:spPr bwMode="auto">
            <a:xfrm>
              <a:off x="8603870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726844B-BC83-431A-B66C-AFE3DF006561}" type="slidenum">
                <a:rPr lang="en-US" altLang="en-US" sz="900" b="1">
                  <a:solidFill>
                    <a:srgbClr val="14405C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3</a:t>
              </a:fld>
              <a:endParaRPr lang="en-US" altLang="en-US" sz="900" b="1">
                <a:solidFill>
                  <a:srgbClr val="14405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02654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2355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bg1">
                    <a:lumMod val="65000"/>
                  </a:schemeClr>
                </a:solidFill>
              </a:rPr>
              <a:t>Unfair Labor Practices</a:t>
            </a:r>
            <a:endParaRPr lang="en-US" altLang="en-US" i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 smtClean="0">
                <a:solidFill>
                  <a:schemeClr val="bg1"/>
                </a:solidFill>
              </a:rPr>
              <a:t>Transferring work out of bargaining unit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Must bargain to impasse first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057400"/>
            <a:ext cx="4038600" cy="3276600"/>
          </a:xfrm>
        </p:spPr>
      </p:pic>
      <p:sp>
        <p:nvSpPr>
          <p:cNvPr id="22" name="Rectangle 21"/>
          <p:cNvSpPr/>
          <p:nvPr/>
        </p:nvSpPr>
        <p:spPr>
          <a:xfrm>
            <a:off x="4343400" y="1443038"/>
            <a:ext cx="457200" cy="23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504914" y="1828800"/>
            <a:ext cx="8001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indent="0">
              <a:buFont typeface="Arial" charset="0"/>
              <a:buNone/>
            </a:pPr>
            <a:endParaRPr lang="en-US" sz="3600" dirty="0">
              <a:solidFill>
                <a:prstClr val="white"/>
              </a:solidFill>
            </a:endParaRPr>
          </a:p>
          <a:p>
            <a:pPr marL="0" indent="0" fontAlgn="base">
              <a:buFont typeface="Arial" charset="0"/>
              <a:buNone/>
            </a:pPr>
            <a:endParaRPr lang="en-US" sz="3600" b="1" dirty="0" smtClean="0">
              <a:solidFill>
                <a:prstClr val="white"/>
              </a:solidFill>
            </a:endParaRPr>
          </a:p>
          <a:p>
            <a:pPr lvl="1" fontAlgn="base"/>
            <a:endParaRPr lang="en-US" sz="3400" b="1" dirty="0">
              <a:solidFill>
                <a:prstClr val="white"/>
              </a:solidFill>
            </a:endParaRPr>
          </a:p>
        </p:txBody>
      </p:sp>
      <p:grpSp>
        <p:nvGrpSpPr>
          <p:cNvPr id="20485" name="Group 34"/>
          <p:cNvGrpSpPr>
            <a:grpSpLocks/>
          </p:cNvGrpSpPr>
          <p:nvPr/>
        </p:nvGrpSpPr>
        <p:grpSpPr bwMode="auto">
          <a:xfrm>
            <a:off x="8605838" y="-19050"/>
            <a:ext cx="242887" cy="247650"/>
            <a:chOff x="8606255" y="267642"/>
            <a:chExt cx="243200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814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90" name="TextBox 33"/>
            <p:cNvSpPr txBox="1">
              <a:spLocks noChangeArrowheads="1"/>
            </p:cNvSpPr>
            <p:nvPr/>
          </p:nvSpPr>
          <p:spPr bwMode="auto">
            <a:xfrm>
              <a:off x="8606255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CEB9634-DB23-4077-A32E-2896F92D769F}" type="slidenum">
                <a:rPr lang="en-US" altLang="en-US" sz="900" b="1">
                  <a:solidFill>
                    <a:prstClr val="white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30</a:t>
              </a:fld>
              <a:endParaRPr lang="en-US" altLang="en-US" sz="900" b="1">
                <a:solidFill>
                  <a:prstClr val="white"/>
                </a:solidFill>
              </a:endParaRPr>
            </a:p>
          </p:txBody>
        </p:sp>
      </p:grpSp>
      <p:grpSp>
        <p:nvGrpSpPr>
          <p:cNvPr id="20486" name="Group 34"/>
          <p:cNvGrpSpPr>
            <a:grpSpLocks/>
          </p:cNvGrpSpPr>
          <p:nvPr/>
        </p:nvGrpSpPr>
        <p:grpSpPr bwMode="auto">
          <a:xfrm>
            <a:off x="8602663" y="-19050"/>
            <a:ext cx="242887" cy="247650"/>
            <a:chOff x="8603870" y="267642"/>
            <a:chExt cx="243200" cy="246708"/>
          </a:xfrm>
        </p:grpSpPr>
        <p:sp>
          <p:nvSpPr>
            <p:cNvPr id="12" name="Pentagon 11"/>
            <p:cNvSpPr/>
            <p:nvPr/>
          </p:nvSpPr>
          <p:spPr>
            <a:xfrm rot="5400000">
              <a:off x="8610019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88" name="TextBox 33"/>
            <p:cNvSpPr txBox="1">
              <a:spLocks noChangeArrowheads="1"/>
            </p:cNvSpPr>
            <p:nvPr/>
          </p:nvSpPr>
          <p:spPr bwMode="auto">
            <a:xfrm>
              <a:off x="8603870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726844B-BC83-431A-B66C-AFE3DF006561}" type="slidenum">
                <a:rPr lang="en-US" altLang="en-US" sz="900" b="1">
                  <a:solidFill>
                    <a:srgbClr val="14405C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30</a:t>
              </a:fld>
              <a:endParaRPr lang="en-US" altLang="en-US" sz="900" b="1">
                <a:solidFill>
                  <a:srgbClr val="14405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8869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2355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</a:rPr>
              <a:t>Distressed Municipalities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Municipalities Financial Recovery Act (Act 47)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Cannot make changes to current CBA or interest arbitration awards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Can outline changes in future CBAs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286000"/>
            <a:ext cx="2857500" cy="2235549"/>
          </a:xfrm>
        </p:spPr>
      </p:pic>
    </p:spTree>
    <p:extLst>
      <p:ext uri="{BB962C8B-B14F-4D97-AF65-F5344CB8AC3E}">
        <p14:creationId xmlns:p14="http://schemas.microsoft.com/office/powerpoint/2010/main" val="31778792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6" name="Picture 2" descr="http://allthingsd.com/files/2012/07/10Questions.jpe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371"/>
          <a:stretch>
            <a:fillRect/>
          </a:stretch>
        </p:blipFill>
        <p:spPr bwMode="auto">
          <a:xfrm>
            <a:off x="0" y="-4763"/>
            <a:ext cx="9144000" cy="4184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63538" y="4960938"/>
            <a:ext cx="8229600" cy="830262"/>
          </a:xfrm>
        </p:spPr>
        <p:txBody>
          <a:bodyPr>
            <a:spAutoFit/>
          </a:bodyPr>
          <a:lstStyle/>
          <a:p>
            <a:r>
              <a:rPr lang="en-US" altLang="en-US" sz="4800" smtClean="0"/>
              <a:t>Questions/Comments?</a:t>
            </a:r>
          </a:p>
        </p:txBody>
      </p:sp>
      <p:grpSp>
        <p:nvGrpSpPr>
          <p:cNvPr id="113668" name="Group 34"/>
          <p:cNvGrpSpPr>
            <a:grpSpLocks/>
          </p:cNvGrpSpPr>
          <p:nvPr/>
        </p:nvGrpSpPr>
        <p:grpSpPr bwMode="auto">
          <a:xfrm>
            <a:off x="8605838" y="-19050"/>
            <a:ext cx="242887" cy="247650"/>
            <a:chOff x="8606255" y="267642"/>
            <a:chExt cx="243200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814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3673" name="TextBox 33"/>
            <p:cNvSpPr txBox="1">
              <a:spLocks noChangeArrowheads="1"/>
            </p:cNvSpPr>
            <p:nvPr/>
          </p:nvSpPr>
          <p:spPr bwMode="auto">
            <a:xfrm>
              <a:off x="8606255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47F73C4F-D34D-4FBE-8637-D25B1C1515E7}" type="slidenum">
                <a:rPr lang="en-US" altLang="en-US" sz="900" b="1">
                  <a:solidFill>
                    <a:prstClr val="white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32</a:t>
              </a:fld>
              <a:endParaRPr lang="en-US" altLang="en-US" sz="900" b="1">
                <a:solidFill>
                  <a:prstClr val="white"/>
                </a:solidFill>
              </a:endParaRPr>
            </a:p>
          </p:txBody>
        </p:sp>
      </p:grpSp>
      <p:grpSp>
        <p:nvGrpSpPr>
          <p:cNvPr id="113669" name="Group 34"/>
          <p:cNvGrpSpPr>
            <a:grpSpLocks/>
          </p:cNvGrpSpPr>
          <p:nvPr/>
        </p:nvGrpSpPr>
        <p:grpSpPr bwMode="auto">
          <a:xfrm>
            <a:off x="8602663" y="-19050"/>
            <a:ext cx="242887" cy="247650"/>
            <a:chOff x="8603870" y="267642"/>
            <a:chExt cx="243200" cy="246708"/>
          </a:xfrm>
        </p:grpSpPr>
        <p:sp>
          <p:nvSpPr>
            <p:cNvPr id="12" name="Pentagon 11"/>
            <p:cNvSpPr/>
            <p:nvPr/>
          </p:nvSpPr>
          <p:spPr>
            <a:xfrm rot="5400000">
              <a:off x="8610019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3671" name="TextBox 33"/>
            <p:cNvSpPr txBox="1">
              <a:spLocks noChangeArrowheads="1"/>
            </p:cNvSpPr>
            <p:nvPr/>
          </p:nvSpPr>
          <p:spPr bwMode="auto">
            <a:xfrm>
              <a:off x="8603870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A00EC104-D722-4962-8F7B-11022108CDE5}" type="slidenum">
                <a:rPr lang="en-US" altLang="en-US" sz="900" b="1">
                  <a:solidFill>
                    <a:srgbClr val="14405C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32</a:t>
              </a:fld>
              <a:endParaRPr lang="en-US" altLang="en-US" sz="900" b="1">
                <a:solidFill>
                  <a:srgbClr val="14405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40565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en-US" altLang="en-US" dirty="0" smtClean="0"/>
          </a:p>
          <a:p>
            <a:pPr marL="0" indent="0" algn="ctr">
              <a:buFont typeface="Arial" charset="0"/>
              <a:buNone/>
            </a:pPr>
            <a:endParaRPr lang="en-US" altLang="en-US" dirty="0" smtClean="0"/>
          </a:p>
          <a:p>
            <a:pPr marL="0" indent="0" algn="ctr">
              <a:buFont typeface="Arial" charset="0"/>
              <a:buNone/>
            </a:pPr>
            <a:r>
              <a:rPr lang="en-US" altLang="en-US" sz="2400" dirty="0" smtClean="0"/>
              <a:t>Anthony T Bowser, Esquire</a:t>
            </a:r>
            <a:br>
              <a:rPr lang="en-US" altLang="en-US" sz="2400" dirty="0" smtClean="0"/>
            </a:br>
            <a:endParaRPr lang="en-US" altLang="en-US" sz="2400" dirty="0" smtClean="0"/>
          </a:p>
          <a:p>
            <a:pPr marL="0" indent="0" algn="ctr">
              <a:buFont typeface="Arial" charset="0"/>
              <a:buNone/>
            </a:pPr>
            <a:r>
              <a:rPr lang="fr-FR" altLang="en-US" sz="1800" dirty="0" smtClean="0"/>
              <a:t>Thomas, Thomas &amp; Hafer LLP</a:t>
            </a:r>
          </a:p>
          <a:p>
            <a:pPr marL="0" indent="0" algn="ctr">
              <a:buFont typeface="Arial" charset="0"/>
              <a:buNone/>
            </a:pPr>
            <a:r>
              <a:rPr lang="en-US" altLang="en-US" sz="1800" dirty="0" smtClean="0"/>
              <a:t>305 N Front St</a:t>
            </a:r>
          </a:p>
          <a:p>
            <a:pPr marL="0" indent="0" algn="ctr">
              <a:buFont typeface="Arial" charset="0"/>
              <a:buNone/>
            </a:pPr>
            <a:r>
              <a:rPr lang="en-US" altLang="en-US" sz="1800" dirty="0" smtClean="0"/>
              <a:t>Harrisburg, PA 17101</a:t>
            </a:r>
          </a:p>
          <a:p>
            <a:pPr marL="0" indent="0" algn="ctr">
              <a:buFont typeface="Arial" charset="0"/>
              <a:buNone/>
            </a:pPr>
            <a:endParaRPr lang="en-US" altLang="en-US" sz="1800" dirty="0" smtClean="0"/>
          </a:p>
          <a:p>
            <a:pPr marL="0" indent="0" algn="ctr">
              <a:buFont typeface="Arial" charset="0"/>
              <a:buNone/>
            </a:pPr>
            <a:r>
              <a:rPr lang="en-US" altLang="en-US" sz="1800" dirty="0" smtClean="0"/>
              <a:t>717-441-3959 </a:t>
            </a:r>
          </a:p>
          <a:p>
            <a:pPr marL="0" indent="0" algn="ctr">
              <a:buFont typeface="Arial" charset="0"/>
              <a:buNone/>
            </a:pPr>
            <a:r>
              <a:rPr lang="en-US" altLang="en-US" sz="1800" dirty="0" smtClean="0"/>
              <a:t>Twitter: @</a:t>
            </a:r>
            <a:r>
              <a:rPr lang="en-US" altLang="en-US" sz="1800" dirty="0" err="1" smtClean="0"/>
              <a:t>AnthonyBowser</a:t>
            </a:r>
            <a:endParaRPr lang="en-US" altLang="en-US" sz="1800" dirty="0" smtClean="0"/>
          </a:p>
          <a:p>
            <a:pPr marL="0" indent="0" algn="ctr">
              <a:buFont typeface="Arial" charset="0"/>
              <a:buNone/>
            </a:pPr>
            <a:r>
              <a:rPr lang="en-US" altLang="en-US" sz="1800" dirty="0" smtClean="0"/>
              <a:t>abowser@tthlaw.com</a:t>
            </a:r>
          </a:p>
          <a:p>
            <a:pPr marL="0" indent="0" algn="ctr">
              <a:buFont typeface="Arial" charset="0"/>
              <a:buNone/>
            </a:pPr>
            <a:endParaRPr lang="en-US" altLang="en-US" sz="1800" dirty="0" smtClean="0"/>
          </a:p>
        </p:txBody>
      </p:sp>
      <p:grpSp>
        <p:nvGrpSpPr>
          <p:cNvPr id="60419" name="Group 34"/>
          <p:cNvGrpSpPr>
            <a:grpSpLocks/>
          </p:cNvGrpSpPr>
          <p:nvPr/>
        </p:nvGrpSpPr>
        <p:grpSpPr bwMode="auto">
          <a:xfrm>
            <a:off x="8605838" y="-19050"/>
            <a:ext cx="242887" cy="247650"/>
            <a:chOff x="8606255" y="267642"/>
            <a:chExt cx="243200" cy="246708"/>
          </a:xfrm>
        </p:grpSpPr>
        <p:sp>
          <p:nvSpPr>
            <p:cNvPr id="5" name="Pentagon 4"/>
            <p:cNvSpPr/>
            <p:nvPr/>
          </p:nvSpPr>
          <p:spPr>
            <a:xfrm rot="5400000">
              <a:off x="8610814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0425" name="TextBox 33"/>
            <p:cNvSpPr txBox="1">
              <a:spLocks noChangeArrowheads="1"/>
            </p:cNvSpPr>
            <p:nvPr/>
          </p:nvSpPr>
          <p:spPr bwMode="auto">
            <a:xfrm>
              <a:off x="8606255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AD9D9656-DC81-4EA1-9F27-267420896C58}" type="slidenum">
                <a:rPr lang="en-US" altLang="en-US" sz="900" b="1">
                  <a:solidFill>
                    <a:prstClr val="white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33</a:t>
              </a:fld>
              <a:endParaRPr lang="en-US" altLang="en-US" sz="900" b="1">
                <a:solidFill>
                  <a:prstClr val="white"/>
                </a:solidFill>
              </a:endParaRPr>
            </a:p>
          </p:txBody>
        </p:sp>
      </p:grpSp>
      <p:grpSp>
        <p:nvGrpSpPr>
          <p:cNvPr id="60420" name="Group 34"/>
          <p:cNvGrpSpPr>
            <a:grpSpLocks/>
          </p:cNvGrpSpPr>
          <p:nvPr/>
        </p:nvGrpSpPr>
        <p:grpSpPr bwMode="auto">
          <a:xfrm>
            <a:off x="8602663" y="-19050"/>
            <a:ext cx="242887" cy="247650"/>
            <a:chOff x="8603870" y="267642"/>
            <a:chExt cx="243200" cy="246708"/>
          </a:xfrm>
        </p:grpSpPr>
        <p:sp>
          <p:nvSpPr>
            <p:cNvPr id="8" name="Pentagon 7"/>
            <p:cNvSpPr/>
            <p:nvPr/>
          </p:nvSpPr>
          <p:spPr>
            <a:xfrm rot="5400000">
              <a:off x="8610019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0423" name="TextBox 33"/>
            <p:cNvSpPr txBox="1">
              <a:spLocks noChangeArrowheads="1"/>
            </p:cNvSpPr>
            <p:nvPr/>
          </p:nvSpPr>
          <p:spPr bwMode="auto">
            <a:xfrm>
              <a:off x="8603870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2ED53891-36C4-4994-A8D7-809CA4BB7A3B}" type="slidenum">
                <a:rPr lang="en-US" altLang="en-US" sz="900" b="1">
                  <a:solidFill>
                    <a:srgbClr val="14405C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33</a:t>
              </a:fld>
              <a:endParaRPr lang="en-US" altLang="en-US" sz="900" b="1" dirty="0">
                <a:solidFill>
                  <a:srgbClr val="14405C"/>
                </a:solidFill>
              </a:endParaRPr>
            </a:p>
          </p:txBody>
        </p:sp>
      </p:grpSp>
      <p:pic>
        <p:nvPicPr>
          <p:cNvPr id="60421" name="Picture 9" descr="contact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219200"/>
            <a:ext cx="711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20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708025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bg1">
                    <a:lumMod val="65000"/>
                  </a:schemeClr>
                </a:solidFill>
              </a:rPr>
              <a:t>Certification</a:t>
            </a:r>
            <a:endParaRPr lang="en-US" altLang="en-US" i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443038"/>
            <a:ext cx="457200" cy="23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497793" y="1772745"/>
            <a:ext cx="8001000" cy="2486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fontAlgn="base"/>
            <a:r>
              <a:rPr lang="en-US" sz="4000" b="1" dirty="0" smtClean="0">
                <a:solidFill>
                  <a:prstClr val="white"/>
                </a:solidFill>
              </a:rPr>
              <a:t>By agreement under§602</a:t>
            </a:r>
          </a:p>
          <a:p>
            <a:pPr lvl="1" fontAlgn="base"/>
            <a:r>
              <a:rPr lang="en-US" sz="3400" b="1" dirty="0" smtClean="0">
                <a:solidFill>
                  <a:prstClr val="white"/>
                </a:solidFill>
              </a:rPr>
              <a:t>Form petition</a:t>
            </a:r>
          </a:p>
          <a:p>
            <a:pPr lvl="1" fontAlgn="base"/>
            <a:r>
              <a:rPr lang="en-US" sz="3400" b="1" dirty="0" smtClean="0">
                <a:solidFill>
                  <a:prstClr val="white"/>
                </a:solidFill>
              </a:rPr>
              <a:t>Board must still find the unit to be appropriate</a:t>
            </a:r>
          </a:p>
        </p:txBody>
      </p:sp>
      <p:grpSp>
        <p:nvGrpSpPr>
          <p:cNvPr id="20485" name="Group 34"/>
          <p:cNvGrpSpPr>
            <a:grpSpLocks/>
          </p:cNvGrpSpPr>
          <p:nvPr/>
        </p:nvGrpSpPr>
        <p:grpSpPr bwMode="auto">
          <a:xfrm>
            <a:off x="8605838" y="-19050"/>
            <a:ext cx="242887" cy="247650"/>
            <a:chOff x="8606255" y="267642"/>
            <a:chExt cx="243200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814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90" name="TextBox 33"/>
            <p:cNvSpPr txBox="1">
              <a:spLocks noChangeArrowheads="1"/>
            </p:cNvSpPr>
            <p:nvPr/>
          </p:nvSpPr>
          <p:spPr bwMode="auto">
            <a:xfrm>
              <a:off x="8606255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CEB9634-DB23-4077-A32E-2896F92D769F}" type="slidenum">
                <a:rPr lang="en-US" altLang="en-US" sz="900" b="1">
                  <a:solidFill>
                    <a:prstClr val="white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4</a:t>
              </a:fld>
              <a:endParaRPr lang="en-US" altLang="en-US" sz="900" b="1">
                <a:solidFill>
                  <a:prstClr val="white"/>
                </a:solidFill>
              </a:endParaRPr>
            </a:p>
          </p:txBody>
        </p:sp>
      </p:grpSp>
      <p:grpSp>
        <p:nvGrpSpPr>
          <p:cNvPr id="20486" name="Group 34"/>
          <p:cNvGrpSpPr>
            <a:grpSpLocks/>
          </p:cNvGrpSpPr>
          <p:nvPr/>
        </p:nvGrpSpPr>
        <p:grpSpPr bwMode="auto">
          <a:xfrm>
            <a:off x="8602663" y="-19050"/>
            <a:ext cx="242887" cy="247650"/>
            <a:chOff x="8603870" y="267642"/>
            <a:chExt cx="243200" cy="246708"/>
          </a:xfrm>
        </p:grpSpPr>
        <p:sp>
          <p:nvSpPr>
            <p:cNvPr id="12" name="Pentagon 11"/>
            <p:cNvSpPr/>
            <p:nvPr/>
          </p:nvSpPr>
          <p:spPr>
            <a:xfrm rot="5400000">
              <a:off x="8610019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88" name="TextBox 33"/>
            <p:cNvSpPr txBox="1">
              <a:spLocks noChangeArrowheads="1"/>
            </p:cNvSpPr>
            <p:nvPr/>
          </p:nvSpPr>
          <p:spPr bwMode="auto">
            <a:xfrm>
              <a:off x="8603870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726844B-BC83-431A-B66C-AFE3DF006561}" type="slidenum">
                <a:rPr lang="en-US" altLang="en-US" sz="900" b="1">
                  <a:solidFill>
                    <a:srgbClr val="14405C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4</a:t>
              </a:fld>
              <a:endParaRPr lang="en-US" altLang="en-US" sz="900" b="1">
                <a:solidFill>
                  <a:srgbClr val="14405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66675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235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Certification </a:t>
            </a:r>
            <a:endParaRPr lang="en-US" sz="4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362200"/>
            <a:ext cx="3722450" cy="2819399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342012"/>
            <a:ext cx="3657600" cy="2863377"/>
          </a:xfrm>
        </p:spPr>
      </p:pic>
    </p:spTree>
    <p:extLst>
      <p:ext uri="{BB962C8B-B14F-4D97-AF65-F5344CB8AC3E}">
        <p14:creationId xmlns:p14="http://schemas.microsoft.com/office/powerpoint/2010/main" val="902697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708025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bg1">
                    <a:lumMod val="65000"/>
                  </a:schemeClr>
                </a:solidFill>
              </a:rPr>
              <a:t>Certification</a:t>
            </a:r>
            <a:endParaRPr lang="en-US" altLang="en-US" i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443038"/>
            <a:ext cx="457200" cy="23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497793" y="1772745"/>
            <a:ext cx="8001000" cy="3053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fontAlgn="base"/>
            <a:r>
              <a:rPr lang="en-US" sz="3600" b="1" dirty="0" smtClean="0">
                <a:solidFill>
                  <a:prstClr val="white"/>
                </a:solidFill>
              </a:rPr>
              <a:t>By election under §§603-605</a:t>
            </a:r>
          </a:p>
          <a:p>
            <a:pPr lvl="1" fontAlgn="base"/>
            <a:r>
              <a:rPr lang="en-US" sz="3400" b="1" dirty="0" smtClean="0">
                <a:solidFill>
                  <a:prstClr val="white"/>
                </a:solidFill>
              </a:rPr>
              <a:t>30% or more in appropriate unit</a:t>
            </a:r>
          </a:p>
          <a:p>
            <a:pPr lvl="1" fontAlgn="base"/>
            <a:r>
              <a:rPr lang="en-US" sz="3400" b="1" dirty="0" smtClean="0">
                <a:solidFill>
                  <a:prstClr val="white"/>
                </a:solidFill>
              </a:rPr>
              <a:t>If Employer contests, Board will conduct hearing</a:t>
            </a:r>
          </a:p>
          <a:p>
            <a:pPr lvl="1" fontAlgn="base"/>
            <a:r>
              <a:rPr lang="en-US" sz="3400" b="1" dirty="0" smtClean="0">
                <a:solidFill>
                  <a:prstClr val="white"/>
                </a:solidFill>
              </a:rPr>
              <a:t>Election</a:t>
            </a:r>
          </a:p>
        </p:txBody>
      </p:sp>
      <p:grpSp>
        <p:nvGrpSpPr>
          <p:cNvPr id="20485" name="Group 34"/>
          <p:cNvGrpSpPr>
            <a:grpSpLocks/>
          </p:cNvGrpSpPr>
          <p:nvPr/>
        </p:nvGrpSpPr>
        <p:grpSpPr bwMode="auto">
          <a:xfrm>
            <a:off x="8605838" y="-19050"/>
            <a:ext cx="242887" cy="247650"/>
            <a:chOff x="8606255" y="267642"/>
            <a:chExt cx="243200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814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90" name="TextBox 33"/>
            <p:cNvSpPr txBox="1">
              <a:spLocks noChangeArrowheads="1"/>
            </p:cNvSpPr>
            <p:nvPr/>
          </p:nvSpPr>
          <p:spPr bwMode="auto">
            <a:xfrm>
              <a:off x="8606255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CEB9634-DB23-4077-A32E-2896F92D769F}" type="slidenum">
                <a:rPr lang="en-US" altLang="en-US" sz="900" b="1">
                  <a:solidFill>
                    <a:prstClr val="white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6</a:t>
              </a:fld>
              <a:endParaRPr lang="en-US" altLang="en-US" sz="900" b="1">
                <a:solidFill>
                  <a:prstClr val="white"/>
                </a:solidFill>
              </a:endParaRPr>
            </a:p>
          </p:txBody>
        </p:sp>
      </p:grpSp>
      <p:grpSp>
        <p:nvGrpSpPr>
          <p:cNvPr id="20486" name="Group 34"/>
          <p:cNvGrpSpPr>
            <a:grpSpLocks/>
          </p:cNvGrpSpPr>
          <p:nvPr/>
        </p:nvGrpSpPr>
        <p:grpSpPr bwMode="auto">
          <a:xfrm>
            <a:off x="8602663" y="-19050"/>
            <a:ext cx="242887" cy="247650"/>
            <a:chOff x="8603870" y="267642"/>
            <a:chExt cx="243200" cy="246708"/>
          </a:xfrm>
        </p:grpSpPr>
        <p:sp>
          <p:nvSpPr>
            <p:cNvPr id="12" name="Pentagon 11"/>
            <p:cNvSpPr/>
            <p:nvPr/>
          </p:nvSpPr>
          <p:spPr>
            <a:xfrm rot="5400000">
              <a:off x="8610019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88" name="TextBox 33"/>
            <p:cNvSpPr txBox="1">
              <a:spLocks noChangeArrowheads="1"/>
            </p:cNvSpPr>
            <p:nvPr/>
          </p:nvSpPr>
          <p:spPr bwMode="auto">
            <a:xfrm>
              <a:off x="8603870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726844B-BC83-431A-B66C-AFE3DF006561}" type="slidenum">
                <a:rPr lang="en-US" altLang="en-US" sz="900" b="1">
                  <a:solidFill>
                    <a:srgbClr val="14405C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6</a:t>
              </a:fld>
              <a:endParaRPr lang="en-US" altLang="en-US" sz="900" b="1">
                <a:solidFill>
                  <a:srgbClr val="14405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80271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235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708025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bg1">
                    <a:lumMod val="65000"/>
                  </a:schemeClr>
                </a:solidFill>
              </a:rPr>
              <a:t>Certification </a:t>
            </a:r>
            <a:endParaRPr lang="en-US" altLang="en-US" i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443038"/>
            <a:ext cx="457200" cy="23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497793" y="1772745"/>
            <a:ext cx="8001000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fontAlgn="base"/>
            <a:r>
              <a:rPr lang="en-US" sz="3600" b="1" dirty="0" smtClean="0">
                <a:solidFill>
                  <a:prstClr val="white"/>
                </a:solidFill>
              </a:rPr>
              <a:t>Appropriateness of Unit</a:t>
            </a:r>
          </a:p>
          <a:p>
            <a:pPr lvl="1" fontAlgn="base"/>
            <a:r>
              <a:rPr lang="en-US" sz="3200" b="1" dirty="0" smtClean="0">
                <a:solidFill>
                  <a:prstClr val="white"/>
                </a:solidFill>
              </a:rPr>
              <a:t>Identifiable community of interest</a:t>
            </a:r>
          </a:p>
          <a:p>
            <a:pPr lvl="1" fontAlgn="base"/>
            <a:r>
              <a:rPr lang="en-US" sz="3200" b="1" dirty="0" smtClean="0">
                <a:solidFill>
                  <a:prstClr val="white"/>
                </a:solidFill>
              </a:rPr>
              <a:t>Prevent over-</a:t>
            </a:r>
            <a:r>
              <a:rPr lang="en-US" sz="3200" b="1" dirty="0" err="1" smtClean="0">
                <a:solidFill>
                  <a:prstClr val="white"/>
                </a:solidFill>
              </a:rPr>
              <a:t>fragmentization</a:t>
            </a:r>
            <a:endParaRPr lang="en-US" sz="3200" b="1" dirty="0" smtClean="0">
              <a:solidFill>
                <a:prstClr val="white"/>
              </a:solidFill>
            </a:endParaRPr>
          </a:p>
          <a:p>
            <a:pPr lvl="1" fontAlgn="base"/>
            <a:endParaRPr lang="en-US" sz="3200" b="1" dirty="0">
              <a:solidFill>
                <a:prstClr val="white"/>
              </a:solidFill>
            </a:endParaRPr>
          </a:p>
          <a:p>
            <a:pPr fontAlgn="base"/>
            <a:r>
              <a:rPr lang="en-US" sz="3400" b="1" dirty="0" smtClean="0">
                <a:solidFill>
                  <a:prstClr val="white"/>
                </a:solidFill>
              </a:rPr>
              <a:t>1</a:t>
            </a:r>
            <a:r>
              <a:rPr lang="en-US" sz="3400" b="1" baseline="30000" dirty="0" smtClean="0">
                <a:solidFill>
                  <a:prstClr val="white"/>
                </a:solidFill>
              </a:rPr>
              <a:t>st</a:t>
            </a:r>
            <a:r>
              <a:rPr lang="en-US" sz="3400" b="1" dirty="0" smtClean="0">
                <a:solidFill>
                  <a:prstClr val="white"/>
                </a:solidFill>
              </a:rPr>
              <a:t> level supervisors excluded, but may form separate unit</a:t>
            </a:r>
            <a:endParaRPr lang="en-US" sz="3600" b="1" dirty="0" smtClean="0">
              <a:solidFill>
                <a:prstClr val="white"/>
              </a:solidFill>
            </a:endParaRPr>
          </a:p>
        </p:txBody>
      </p:sp>
      <p:grpSp>
        <p:nvGrpSpPr>
          <p:cNvPr id="20485" name="Group 34"/>
          <p:cNvGrpSpPr>
            <a:grpSpLocks/>
          </p:cNvGrpSpPr>
          <p:nvPr/>
        </p:nvGrpSpPr>
        <p:grpSpPr bwMode="auto">
          <a:xfrm>
            <a:off x="8605838" y="-19050"/>
            <a:ext cx="242887" cy="247650"/>
            <a:chOff x="8606255" y="267642"/>
            <a:chExt cx="243200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814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90" name="TextBox 33"/>
            <p:cNvSpPr txBox="1">
              <a:spLocks noChangeArrowheads="1"/>
            </p:cNvSpPr>
            <p:nvPr/>
          </p:nvSpPr>
          <p:spPr bwMode="auto">
            <a:xfrm>
              <a:off x="8606255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CEB9634-DB23-4077-A32E-2896F92D769F}" type="slidenum">
                <a:rPr lang="en-US" altLang="en-US" sz="900" b="1">
                  <a:solidFill>
                    <a:prstClr val="white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7</a:t>
              </a:fld>
              <a:endParaRPr lang="en-US" altLang="en-US" sz="900" b="1">
                <a:solidFill>
                  <a:prstClr val="white"/>
                </a:solidFill>
              </a:endParaRPr>
            </a:p>
          </p:txBody>
        </p:sp>
      </p:grpSp>
      <p:grpSp>
        <p:nvGrpSpPr>
          <p:cNvPr id="20486" name="Group 34"/>
          <p:cNvGrpSpPr>
            <a:grpSpLocks/>
          </p:cNvGrpSpPr>
          <p:nvPr/>
        </p:nvGrpSpPr>
        <p:grpSpPr bwMode="auto">
          <a:xfrm>
            <a:off x="8602663" y="-19050"/>
            <a:ext cx="242887" cy="247650"/>
            <a:chOff x="8603870" y="267642"/>
            <a:chExt cx="243200" cy="246708"/>
          </a:xfrm>
        </p:grpSpPr>
        <p:sp>
          <p:nvSpPr>
            <p:cNvPr id="12" name="Pentagon 11"/>
            <p:cNvSpPr/>
            <p:nvPr/>
          </p:nvSpPr>
          <p:spPr>
            <a:xfrm rot="5400000">
              <a:off x="8610019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88" name="TextBox 33"/>
            <p:cNvSpPr txBox="1">
              <a:spLocks noChangeArrowheads="1"/>
            </p:cNvSpPr>
            <p:nvPr/>
          </p:nvSpPr>
          <p:spPr bwMode="auto">
            <a:xfrm>
              <a:off x="8603870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726844B-BC83-431A-B66C-AFE3DF006561}" type="slidenum">
                <a:rPr lang="en-US" altLang="en-US" sz="900" b="1">
                  <a:solidFill>
                    <a:srgbClr val="14405C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7</a:t>
              </a:fld>
              <a:endParaRPr lang="en-US" altLang="en-US" sz="900" b="1">
                <a:solidFill>
                  <a:srgbClr val="14405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43162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235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708025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bg1">
                    <a:lumMod val="65000"/>
                  </a:schemeClr>
                </a:solidFill>
              </a:rPr>
              <a:t>Certification</a:t>
            </a:r>
            <a:endParaRPr lang="en-US" altLang="en-US" i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443038"/>
            <a:ext cx="457200" cy="23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497793" y="1772745"/>
            <a:ext cx="8001000" cy="430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fontAlgn="base"/>
            <a:r>
              <a:rPr lang="en-US" sz="3600" b="1" dirty="0" smtClean="0">
                <a:solidFill>
                  <a:prstClr val="white"/>
                </a:solidFill>
              </a:rPr>
              <a:t>Conduct of Election</a:t>
            </a:r>
          </a:p>
          <a:p>
            <a:pPr lvl="1" fontAlgn="base"/>
            <a:r>
              <a:rPr lang="en-US" sz="3400" b="1" dirty="0" smtClean="0">
                <a:solidFill>
                  <a:prstClr val="white"/>
                </a:solidFill>
              </a:rPr>
              <a:t>At least 10 days notice</a:t>
            </a:r>
          </a:p>
          <a:p>
            <a:pPr lvl="1" fontAlgn="base"/>
            <a:r>
              <a:rPr lang="en-US" sz="3400" b="1" dirty="0" smtClean="0">
                <a:solidFill>
                  <a:prstClr val="white"/>
                </a:solidFill>
              </a:rPr>
              <a:t>Secret ballot</a:t>
            </a:r>
          </a:p>
          <a:p>
            <a:pPr lvl="1" fontAlgn="base"/>
            <a:r>
              <a:rPr lang="en-US" sz="3400" b="1" dirty="0" smtClean="0">
                <a:solidFill>
                  <a:prstClr val="white"/>
                </a:solidFill>
              </a:rPr>
              <a:t>Must include “no representative” as choice</a:t>
            </a:r>
          </a:p>
          <a:p>
            <a:pPr lvl="1" fontAlgn="base"/>
            <a:r>
              <a:rPr lang="en-US" sz="3400" b="1" dirty="0" smtClean="0">
                <a:solidFill>
                  <a:prstClr val="white"/>
                </a:solidFill>
              </a:rPr>
              <a:t>Majority prevails</a:t>
            </a:r>
          </a:p>
          <a:p>
            <a:pPr lvl="1" fontAlgn="base"/>
            <a:r>
              <a:rPr lang="en-US" sz="3400" b="1" dirty="0" smtClean="0">
                <a:solidFill>
                  <a:prstClr val="white"/>
                </a:solidFill>
              </a:rPr>
              <a:t>If no majority, run-off</a:t>
            </a:r>
          </a:p>
        </p:txBody>
      </p:sp>
      <p:grpSp>
        <p:nvGrpSpPr>
          <p:cNvPr id="20485" name="Group 34"/>
          <p:cNvGrpSpPr>
            <a:grpSpLocks/>
          </p:cNvGrpSpPr>
          <p:nvPr/>
        </p:nvGrpSpPr>
        <p:grpSpPr bwMode="auto">
          <a:xfrm>
            <a:off x="8605838" y="-19050"/>
            <a:ext cx="242887" cy="247650"/>
            <a:chOff x="8606255" y="267642"/>
            <a:chExt cx="243200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814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90" name="TextBox 33"/>
            <p:cNvSpPr txBox="1">
              <a:spLocks noChangeArrowheads="1"/>
            </p:cNvSpPr>
            <p:nvPr/>
          </p:nvSpPr>
          <p:spPr bwMode="auto">
            <a:xfrm>
              <a:off x="8606255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CEB9634-DB23-4077-A32E-2896F92D769F}" type="slidenum">
                <a:rPr lang="en-US" altLang="en-US" sz="900" b="1">
                  <a:solidFill>
                    <a:prstClr val="white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8</a:t>
              </a:fld>
              <a:endParaRPr lang="en-US" altLang="en-US" sz="900" b="1">
                <a:solidFill>
                  <a:prstClr val="white"/>
                </a:solidFill>
              </a:endParaRPr>
            </a:p>
          </p:txBody>
        </p:sp>
      </p:grpSp>
      <p:grpSp>
        <p:nvGrpSpPr>
          <p:cNvPr id="20486" name="Group 34"/>
          <p:cNvGrpSpPr>
            <a:grpSpLocks/>
          </p:cNvGrpSpPr>
          <p:nvPr/>
        </p:nvGrpSpPr>
        <p:grpSpPr bwMode="auto">
          <a:xfrm>
            <a:off x="8602663" y="-19050"/>
            <a:ext cx="242887" cy="247650"/>
            <a:chOff x="8603870" y="267642"/>
            <a:chExt cx="243200" cy="246708"/>
          </a:xfrm>
        </p:grpSpPr>
        <p:sp>
          <p:nvSpPr>
            <p:cNvPr id="12" name="Pentagon 11"/>
            <p:cNvSpPr/>
            <p:nvPr/>
          </p:nvSpPr>
          <p:spPr>
            <a:xfrm rot="5400000">
              <a:off x="8610019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88" name="TextBox 33"/>
            <p:cNvSpPr txBox="1">
              <a:spLocks noChangeArrowheads="1"/>
            </p:cNvSpPr>
            <p:nvPr/>
          </p:nvSpPr>
          <p:spPr bwMode="auto">
            <a:xfrm>
              <a:off x="8603870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726844B-BC83-431A-B66C-AFE3DF006561}" type="slidenum">
                <a:rPr lang="en-US" altLang="en-US" sz="900" b="1">
                  <a:solidFill>
                    <a:srgbClr val="14405C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8</a:t>
              </a:fld>
              <a:endParaRPr lang="en-US" altLang="en-US" sz="900" b="1">
                <a:solidFill>
                  <a:srgbClr val="14405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48956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235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708025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bg1">
                    <a:lumMod val="65000"/>
                  </a:schemeClr>
                </a:solidFill>
              </a:rPr>
              <a:t>Certification</a:t>
            </a:r>
            <a:endParaRPr lang="en-US" altLang="en-US" i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443038"/>
            <a:ext cx="457200" cy="23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497793" y="1772745"/>
            <a:ext cx="8001000" cy="301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fontAlgn="base"/>
            <a:r>
              <a:rPr lang="en-US" sz="3600" b="1" dirty="0" smtClean="0">
                <a:solidFill>
                  <a:prstClr val="white"/>
                </a:solidFill>
              </a:rPr>
              <a:t>Exclusive Representative</a:t>
            </a:r>
          </a:p>
          <a:p>
            <a:pPr lvl="1" fontAlgn="base"/>
            <a:r>
              <a:rPr lang="en-US" sz="3200" b="1" dirty="0" smtClean="0">
                <a:solidFill>
                  <a:prstClr val="white"/>
                </a:solidFill>
              </a:rPr>
              <a:t>Wages</a:t>
            </a:r>
          </a:p>
          <a:p>
            <a:pPr lvl="1" fontAlgn="base"/>
            <a:r>
              <a:rPr lang="en-US" sz="3200" b="1" dirty="0" smtClean="0">
                <a:solidFill>
                  <a:prstClr val="white"/>
                </a:solidFill>
              </a:rPr>
              <a:t>Hours</a:t>
            </a:r>
          </a:p>
          <a:p>
            <a:pPr lvl="1" fontAlgn="base"/>
            <a:r>
              <a:rPr lang="en-US" sz="3200" b="1" dirty="0" smtClean="0">
                <a:solidFill>
                  <a:prstClr val="white"/>
                </a:solidFill>
              </a:rPr>
              <a:t>Terms and conditions of employment</a:t>
            </a:r>
          </a:p>
          <a:p>
            <a:pPr lvl="1" fontAlgn="base"/>
            <a:r>
              <a:rPr lang="en-US" sz="3200" b="1" dirty="0" smtClean="0">
                <a:solidFill>
                  <a:prstClr val="white"/>
                </a:solidFill>
              </a:rPr>
              <a:t>Right to be present at grievances</a:t>
            </a:r>
          </a:p>
        </p:txBody>
      </p:sp>
      <p:grpSp>
        <p:nvGrpSpPr>
          <p:cNvPr id="20485" name="Group 34"/>
          <p:cNvGrpSpPr>
            <a:grpSpLocks/>
          </p:cNvGrpSpPr>
          <p:nvPr/>
        </p:nvGrpSpPr>
        <p:grpSpPr bwMode="auto">
          <a:xfrm>
            <a:off x="8605838" y="-19050"/>
            <a:ext cx="242887" cy="247650"/>
            <a:chOff x="8606255" y="267642"/>
            <a:chExt cx="243200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814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90" name="TextBox 33"/>
            <p:cNvSpPr txBox="1">
              <a:spLocks noChangeArrowheads="1"/>
            </p:cNvSpPr>
            <p:nvPr/>
          </p:nvSpPr>
          <p:spPr bwMode="auto">
            <a:xfrm>
              <a:off x="8606255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CEB9634-DB23-4077-A32E-2896F92D769F}" type="slidenum">
                <a:rPr lang="en-US" altLang="en-US" sz="900" b="1">
                  <a:solidFill>
                    <a:prstClr val="white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9</a:t>
              </a:fld>
              <a:endParaRPr lang="en-US" altLang="en-US" sz="900" b="1">
                <a:solidFill>
                  <a:prstClr val="white"/>
                </a:solidFill>
              </a:endParaRPr>
            </a:p>
          </p:txBody>
        </p:sp>
      </p:grpSp>
      <p:grpSp>
        <p:nvGrpSpPr>
          <p:cNvPr id="20486" name="Group 34"/>
          <p:cNvGrpSpPr>
            <a:grpSpLocks/>
          </p:cNvGrpSpPr>
          <p:nvPr/>
        </p:nvGrpSpPr>
        <p:grpSpPr bwMode="auto">
          <a:xfrm>
            <a:off x="8602663" y="-19050"/>
            <a:ext cx="242887" cy="247650"/>
            <a:chOff x="8603870" y="267642"/>
            <a:chExt cx="243200" cy="246708"/>
          </a:xfrm>
        </p:grpSpPr>
        <p:sp>
          <p:nvSpPr>
            <p:cNvPr id="12" name="Pentagon 11"/>
            <p:cNvSpPr/>
            <p:nvPr/>
          </p:nvSpPr>
          <p:spPr>
            <a:xfrm rot="5400000">
              <a:off x="8610019" y="285246"/>
              <a:ext cx="229312" cy="228895"/>
            </a:xfrm>
            <a:prstGeom prst="homePlate">
              <a:avLst>
                <a:gd name="adj" fmla="val 2611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488" name="TextBox 33"/>
            <p:cNvSpPr txBox="1">
              <a:spLocks noChangeArrowheads="1"/>
            </p:cNvSpPr>
            <p:nvPr/>
          </p:nvSpPr>
          <p:spPr bwMode="auto">
            <a:xfrm>
              <a:off x="8603870" y="267642"/>
              <a:ext cx="243200" cy="229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1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fld id="{0726844B-BC83-431A-B66C-AFE3DF006561}" type="slidenum">
                <a:rPr lang="en-US" altLang="en-US" sz="900" b="1">
                  <a:solidFill>
                    <a:srgbClr val="14405C"/>
                  </a:solidFill>
                </a:rPr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t>9</a:t>
              </a:fld>
              <a:endParaRPr lang="en-US" altLang="en-US" sz="900" b="1">
                <a:solidFill>
                  <a:srgbClr val="14405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03180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23556" grpId="0"/>
    </p:bldLst>
  </p:timing>
</p:sld>
</file>

<file path=ppt/theme/theme1.xml><?xml version="1.0" encoding="utf-8"?>
<a:theme xmlns:a="http://schemas.openxmlformats.org/drawingml/2006/main" name="1_Office Theme">
  <a:themeElements>
    <a:clrScheme name="Blue">
      <a:dk1>
        <a:srgbClr val="95A5A6"/>
      </a:dk1>
      <a:lt1>
        <a:sysClr val="window" lastClr="FFFFFF"/>
      </a:lt1>
      <a:dk2>
        <a:srgbClr val="14405C"/>
      </a:dk2>
      <a:lt2>
        <a:srgbClr val="F2F2F2"/>
      </a:lt2>
      <a:accent1>
        <a:srgbClr val="2980B9"/>
      </a:accent1>
      <a:accent2>
        <a:srgbClr val="15405B"/>
      </a:accent2>
      <a:accent3>
        <a:srgbClr val="2A80B7"/>
      </a:accent3>
      <a:accent4>
        <a:srgbClr val="74B5DE"/>
      </a:accent4>
      <a:accent5>
        <a:srgbClr val="ABD2EB"/>
      </a:accent5>
      <a:accent6>
        <a:srgbClr val="0070C0"/>
      </a:accent6>
      <a:hlink>
        <a:srgbClr val="0000FF"/>
      </a:hlink>
      <a:folHlink>
        <a:srgbClr val="800080"/>
      </a:folHlink>
    </a:clrScheme>
    <a:fontScheme name="Mercurio">
      <a:majorFont>
        <a:latin typeface="Source Sans Pro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Blue">
      <a:dk1>
        <a:srgbClr val="95A5A6"/>
      </a:dk1>
      <a:lt1>
        <a:sysClr val="window" lastClr="FFFFFF"/>
      </a:lt1>
      <a:dk2>
        <a:srgbClr val="14405C"/>
      </a:dk2>
      <a:lt2>
        <a:srgbClr val="F2F2F2"/>
      </a:lt2>
      <a:accent1>
        <a:srgbClr val="2980B9"/>
      </a:accent1>
      <a:accent2>
        <a:srgbClr val="15405B"/>
      </a:accent2>
      <a:accent3>
        <a:srgbClr val="2A80B7"/>
      </a:accent3>
      <a:accent4>
        <a:srgbClr val="74B5DE"/>
      </a:accent4>
      <a:accent5>
        <a:srgbClr val="ABD2EB"/>
      </a:accent5>
      <a:accent6>
        <a:srgbClr val="0070C0"/>
      </a:accent6>
      <a:hlink>
        <a:srgbClr val="0000FF"/>
      </a:hlink>
      <a:folHlink>
        <a:srgbClr val="800080"/>
      </a:folHlink>
    </a:clrScheme>
    <a:fontScheme name="Mercurio">
      <a:majorFont>
        <a:latin typeface="Source Sans Pro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791</Words>
  <Application>Microsoft Office PowerPoint</Application>
  <PresentationFormat>On-screen Show (4:3)</PresentationFormat>
  <Paragraphs>225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1_Office Theme</vt:lpstr>
      <vt:lpstr>2_Office Theme</vt:lpstr>
      <vt:lpstr>Public Transportation Association</vt:lpstr>
      <vt:lpstr>The Laws</vt:lpstr>
      <vt:lpstr>The Agencies</vt:lpstr>
      <vt:lpstr>Certification</vt:lpstr>
      <vt:lpstr>Certification </vt:lpstr>
      <vt:lpstr>Certification</vt:lpstr>
      <vt:lpstr>Certification </vt:lpstr>
      <vt:lpstr>Certification</vt:lpstr>
      <vt:lpstr>Certification</vt:lpstr>
      <vt:lpstr>Fair Share vs Right to Work</vt:lpstr>
      <vt:lpstr>De-certification</vt:lpstr>
      <vt:lpstr>Scope of Bargaining</vt:lpstr>
      <vt:lpstr>Scope of Bargaining</vt:lpstr>
      <vt:lpstr>Scope of Bargaining</vt:lpstr>
      <vt:lpstr>Collective Bargaining:  Impasse Procedures</vt:lpstr>
      <vt:lpstr>Collective Bargaining:  Impasse Procedures</vt:lpstr>
      <vt:lpstr>Collective Bargaining:  Impasse Procedures</vt:lpstr>
      <vt:lpstr>Collective Bargaining:  Impasse Procedures</vt:lpstr>
      <vt:lpstr>Collective Bargaining:  Impasse Procedures</vt:lpstr>
      <vt:lpstr>Collective Bargaining: Strikes</vt:lpstr>
      <vt:lpstr>Collective Bargaining: Strikes</vt:lpstr>
      <vt:lpstr>Grievances</vt:lpstr>
      <vt:lpstr>Grievance Arbitration</vt:lpstr>
      <vt:lpstr>Grievance Arbitration: Remedies</vt:lpstr>
      <vt:lpstr>Grievance Arbitration: Appeals</vt:lpstr>
      <vt:lpstr>Unfair Labor Practices</vt:lpstr>
      <vt:lpstr>Unfair Labor Practices</vt:lpstr>
      <vt:lpstr>Unfair Labor Practices</vt:lpstr>
      <vt:lpstr>Unfair Labor Practices</vt:lpstr>
      <vt:lpstr>Unfair Labor Practices</vt:lpstr>
      <vt:lpstr>Distressed Municipalities </vt:lpstr>
      <vt:lpstr>Questions/Comments?</vt:lpstr>
      <vt:lpstr>PowerPoint Presentation</vt:lpstr>
    </vt:vector>
  </TitlesOfParts>
  <Company>TTH Law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Transportation Association</dc:title>
  <dc:creator>Bowser, Anthony T.</dc:creator>
  <cp:lastModifiedBy>Bowser, Anthony T.</cp:lastModifiedBy>
  <cp:revision>1</cp:revision>
  <dcterms:created xsi:type="dcterms:W3CDTF">2015-04-06T16:59:13Z</dcterms:created>
  <dcterms:modified xsi:type="dcterms:W3CDTF">2015-04-06T16:59:46Z</dcterms:modified>
</cp:coreProperties>
</file>