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78" r:id="rId2"/>
    <p:sldId id="453" r:id="rId3"/>
    <p:sldId id="458" r:id="rId4"/>
    <p:sldId id="459" r:id="rId5"/>
    <p:sldId id="474" r:id="rId6"/>
    <p:sldId id="475" r:id="rId7"/>
    <p:sldId id="476" r:id="rId8"/>
    <p:sldId id="449" r:id="rId9"/>
    <p:sldId id="477" r:id="rId10"/>
    <p:sldId id="426" r:id="rId11"/>
    <p:sldId id="460" r:id="rId12"/>
    <p:sldId id="479" r:id="rId13"/>
    <p:sldId id="480" r:id="rId14"/>
    <p:sldId id="481" r:id="rId15"/>
    <p:sldId id="482" r:id="rId16"/>
    <p:sldId id="486" r:id="rId17"/>
    <p:sldId id="483" r:id="rId18"/>
    <p:sldId id="484" r:id="rId19"/>
    <p:sldId id="485" r:id="rId20"/>
    <p:sldId id="443"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66"/>
    <a:srgbClr val="FF7C80"/>
    <a:srgbClr val="0E1482"/>
    <a:srgbClr val="003366"/>
    <a:srgbClr val="00FF99"/>
    <a:srgbClr val="99FF99"/>
    <a:srgbClr val="CCFF99"/>
    <a:srgbClr val="FF99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39" autoAdjust="0"/>
    <p:restoredTop sz="89497" autoAdjust="0"/>
  </p:normalViewPr>
  <p:slideViewPr>
    <p:cSldViewPr>
      <p:cViewPr>
        <p:scale>
          <a:sx n="75" d="100"/>
          <a:sy n="75" d="100"/>
        </p:scale>
        <p:origin x="-43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6150CB3-E789-44CE-B5F5-2CC8999E93F5}" type="datetimeFigureOut">
              <a:rPr lang="en-US" smtClean="0"/>
              <a:t>4/7/2015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D880F43-F771-4FCF-8847-11B6228CA2FE}" type="slidenum">
              <a:rPr lang="en-US" smtClean="0"/>
              <a:t>‹#›</a:t>
            </a:fld>
            <a:endParaRPr lang="en-US"/>
          </a:p>
        </p:txBody>
      </p:sp>
    </p:spTree>
    <p:extLst>
      <p:ext uri="{BB962C8B-B14F-4D97-AF65-F5344CB8AC3E}">
        <p14:creationId xmlns:p14="http://schemas.microsoft.com/office/powerpoint/2010/main" val="2214778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5221"/>
          </a:xfrm>
          <a:prstGeom prst="rect">
            <a:avLst/>
          </a:prstGeom>
        </p:spPr>
        <p:txBody>
          <a:bodyPr vert="horz" lIns="92857" tIns="46429" rIns="92857" bIns="46429" rtlCol="0"/>
          <a:lstStyle>
            <a:lvl1pPr algn="l">
              <a:defRPr sz="1200" smtClean="0"/>
            </a:lvl1pPr>
          </a:lstStyle>
          <a:p>
            <a:pPr>
              <a:defRPr/>
            </a:pPr>
            <a:endParaRPr lang="en-US" dirty="0"/>
          </a:p>
        </p:txBody>
      </p:sp>
      <p:sp>
        <p:nvSpPr>
          <p:cNvPr id="3" name="Date Placeholder 2"/>
          <p:cNvSpPr>
            <a:spLocks noGrp="1"/>
          </p:cNvSpPr>
          <p:nvPr>
            <p:ph type="dt" idx="1"/>
          </p:nvPr>
        </p:nvSpPr>
        <p:spPr>
          <a:xfrm>
            <a:off x="3970938" y="1"/>
            <a:ext cx="3037840" cy="465221"/>
          </a:xfrm>
          <a:prstGeom prst="rect">
            <a:avLst/>
          </a:prstGeom>
        </p:spPr>
        <p:txBody>
          <a:bodyPr vert="horz" lIns="92857" tIns="46429" rIns="92857" bIns="46429" rtlCol="0"/>
          <a:lstStyle>
            <a:lvl1pPr algn="r">
              <a:defRPr sz="1200" smtClean="0"/>
            </a:lvl1pPr>
          </a:lstStyle>
          <a:p>
            <a:pPr>
              <a:defRPr/>
            </a:pPr>
            <a:fld id="{C3AB589B-EAFA-4AB3-917D-F39C97FAB09D}" type="datetimeFigureOut">
              <a:rPr lang="en-US"/>
              <a:pPr>
                <a:defRPr/>
              </a:pPr>
              <a:t>4/7/2015</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2857" tIns="46429" rIns="92857" bIns="46429" rtlCol="0" anchor="ctr"/>
          <a:lstStyle/>
          <a:p>
            <a:pPr lvl="0"/>
            <a:endParaRPr lang="en-US" noProof="0" dirty="0" smtClean="0"/>
          </a:p>
        </p:txBody>
      </p:sp>
      <p:sp>
        <p:nvSpPr>
          <p:cNvPr id="5" name="Notes Placeholder 4"/>
          <p:cNvSpPr>
            <a:spLocks noGrp="1"/>
          </p:cNvSpPr>
          <p:nvPr>
            <p:ph type="body" sz="quarter" idx="3"/>
          </p:nvPr>
        </p:nvSpPr>
        <p:spPr>
          <a:xfrm>
            <a:off x="701040" y="4416392"/>
            <a:ext cx="5608320" cy="4182176"/>
          </a:xfrm>
          <a:prstGeom prst="rect">
            <a:avLst/>
          </a:prstGeom>
        </p:spPr>
        <p:txBody>
          <a:bodyPr vert="horz" lIns="92857" tIns="46429" rIns="92857" bIns="4642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575"/>
            <a:ext cx="3037840" cy="465221"/>
          </a:xfrm>
          <a:prstGeom prst="rect">
            <a:avLst/>
          </a:prstGeom>
        </p:spPr>
        <p:txBody>
          <a:bodyPr vert="horz" lIns="92857" tIns="46429" rIns="92857" bIns="46429" rtlCol="0" anchor="b"/>
          <a:lstStyle>
            <a:lvl1pPr algn="l">
              <a:defRPr sz="1200" smtClean="0"/>
            </a:lvl1pPr>
          </a:lstStyle>
          <a:p>
            <a:pPr>
              <a:defRPr/>
            </a:pPr>
            <a:endParaRPr lang="en-US" dirty="0"/>
          </a:p>
        </p:txBody>
      </p:sp>
      <p:sp>
        <p:nvSpPr>
          <p:cNvPr id="7" name="Slide Number Placeholder 6"/>
          <p:cNvSpPr>
            <a:spLocks noGrp="1"/>
          </p:cNvSpPr>
          <p:nvPr>
            <p:ph type="sldNum" sz="quarter" idx="5"/>
          </p:nvPr>
        </p:nvSpPr>
        <p:spPr>
          <a:xfrm>
            <a:off x="3970938" y="8829575"/>
            <a:ext cx="3037840" cy="465221"/>
          </a:xfrm>
          <a:prstGeom prst="rect">
            <a:avLst/>
          </a:prstGeom>
        </p:spPr>
        <p:txBody>
          <a:bodyPr vert="horz" lIns="92857" tIns="46429" rIns="92857" bIns="46429" rtlCol="0" anchor="b"/>
          <a:lstStyle>
            <a:lvl1pPr algn="r">
              <a:defRPr sz="1200" smtClean="0"/>
            </a:lvl1pPr>
          </a:lstStyle>
          <a:p>
            <a:pPr>
              <a:defRPr/>
            </a:pPr>
            <a:fld id="{E4286D78-9CF8-4B34-9199-420FD731BA10}" type="slidenum">
              <a:rPr lang="en-US"/>
              <a:pPr>
                <a:defRPr/>
              </a:pPr>
              <a:t>‹#›</a:t>
            </a:fld>
            <a:endParaRPr lang="en-US" dirty="0"/>
          </a:p>
        </p:txBody>
      </p:sp>
    </p:spTree>
    <p:extLst>
      <p:ext uri="{BB962C8B-B14F-4D97-AF65-F5344CB8AC3E}">
        <p14:creationId xmlns:p14="http://schemas.microsoft.com/office/powerpoint/2010/main" val="15203387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4286D78-9CF8-4B34-9199-420FD731BA10}" type="slidenum">
              <a:rPr lang="en-US" smtClean="0"/>
              <a:pPr>
                <a:defRPr/>
              </a:pPr>
              <a:t>1</a:t>
            </a:fld>
            <a:endParaRPr lang="en-US" dirty="0"/>
          </a:p>
        </p:txBody>
      </p:sp>
      <p:sp>
        <p:nvSpPr>
          <p:cNvPr id="5" name="Header Placeholder 4"/>
          <p:cNvSpPr>
            <a:spLocks noGrp="1"/>
          </p:cNvSpPr>
          <p:nvPr>
            <p:ph type="hdr" sz="quarter" idx="11"/>
          </p:nvPr>
        </p:nvSpPr>
        <p:spPr/>
        <p:txBody>
          <a:bodyPr/>
          <a:lstStyle/>
          <a:p>
            <a:pPr>
              <a:defRPr/>
            </a:pPr>
            <a:r>
              <a:rPr lang="en-US" dirty="0" smtClean="0"/>
              <a:t>PSATS Conference</a:t>
            </a:r>
            <a:endParaRPr lang="en-US" dirty="0"/>
          </a:p>
        </p:txBody>
      </p:sp>
    </p:spTree>
    <p:extLst>
      <p:ext uri="{BB962C8B-B14F-4D97-AF65-F5344CB8AC3E}">
        <p14:creationId xmlns:p14="http://schemas.microsoft.com/office/powerpoint/2010/main" val="3545654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solidFill>
                  <a:srgbClr val="FF0000"/>
                </a:solidFill>
              </a:rPr>
              <a:t>Eligible Project Clarification:</a:t>
            </a:r>
          </a:p>
          <a:p>
            <a:endParaRPr lang="en-US" b="1" u="sng" dirty="0" smtClean="0"/>
          </a:p>
          <a:p>
            <a:pPr marL="401638"/>
            <a:r>
              <a:rPr lang="en-US" b="1" u="sng" dirty="0" smtClean="0"/>
              <a:t>Designated Corridors (Municipal Managed Projects)</a:t>
            </a:r>
            <a:r>
              <a:rPr lang="en-US" dirty="0" smtClean="0"/>
              <a:t>:</a:t>
            </a:r>
          </a:p>
          <a:p>
            <a:pPr marL="742950" lvl="1" indent="-285750">
              <a:buFont typeface="Arial" panose="020B0604020202020204" pitchFamily="34" charset="0"/>
              <a:buChar char="•"/>
            </a:pPr>
            <a:r>
              <a:rPr lang="en-US" dirty="0" smtClean="0"/>
              <a:t>Previous work completed cannot be submitted for full reimbursement.</a:t>
            </a:r>
          </a:p>
          <a:p>
            <a:pPr marL="742950" lvl="1" indent="-285750">
              <a:buFont typeface="Arial" panose="020B0604020202020204" pitchFamily="34" charset="0"/>
              <a:buChar char="•"/>
            </a:pPr>
            <a:r>
              <a:rPr lang="en-US" dirty="0" smtClean="0"/>
              <a:t>Previous work completed can be used only for an application match with Department acceptance of the match.</a:t>
            </a:r>
          </a:p>
          <a:p>
            <a:pPr marL="742950" lvl="1" indent="-285750">
              <a:buFont typeface="Arial" panose="020B0604020202020204" pitchFamily="34" charset="0"/>
              <a:buChar char="•"/>
            </a:pPr>
            <a:r>
              <a:rPr lang="en-US" dirty="0" smtClean="0"/>
              <a:t>Projects can be started, but award reimbursement will not be accepted until after municipal acceptance of the Green Light-Go Award offer if it is received.  Prior work can be considered a match with Department acceptance of the match, but will not be reimbursed as part of the municipal award.</a:t>
            </a:r>
          </a:p>
          <a:p>
            <a:r>
              <a:rPr lang="en-US" dirty="0" smtClean="0"/>
              <a:t> </a:t>
            </a:r>
          </a:p>
          <a:p>
            <a:pPr marL="401638"/>
            <a:r>
              <a:rPr lang="en-US" b="1" u="sng" dirty="0" smtClean="0"/>
              <a:t>Critical Corridors (PennDOT Managed Projects)</a:t>
            </a:r>
            <a:r>
              <a:rPr lang="en-US" dirty="0" smtClean="0"/>
              <a:t>:</a:t>
            </a:r>
          </a:p>
          <a:p>
            <a:pPr marL="687388" lvl="0" indent="-285750">
              <a:buFont typeface="Arial" panose="020B0604020202020204" pitchFamily="34" charset="0"/>
              <a:buChar char="•"/>
            </a:pPr>
            <a:r>
              <a:rPr lang="en-US" dirty="0" smtClean="0"/>
              <a:t>Previous work completed cannot be submitted for full reimbursement.</a:t>
            </a:r>
          </a:p>
          <a:p>
            <a:pPr marL="687388" lvl="0" indent="-285750">
              <a:buFont typeface="Arial" panose="020B0604020202020204" pitchFamily="34" charset="0"/>
              <a:buChar char="•"/>
            </a:pPr>
            <a:r>
              <a:rPr lang="en-US" dirty="0" smtClean="0"/>
              <a:t>Previous work completed can be used only for an application match with Department acceptance of the match.</a:t>
            </a:r>
          </a:p>
          <a:p>
            <a:pPr marL="687388" lvl="0" indent="-285750">
              <a:buFont typeface="Arial" panose="020B0604020202020204" pitchFamily="34" charset="0"/>
              <a:buChar char="•"/>
            </a:pPr>
            <a:r>
              <a:rPr lang="en-US" dirty="0" smtClean="0"/>
              <a:t>Project design can be started and submitted to the Department, but Construction will not be considered.</a:t>
            </a:r>
          </a:p>
          <a:p>
            <a:endParaRPr lang="en-US" dirty="0"/>
          </a:p>
        </p:txBody>
      </p:sp>
      <p:sp>
        <p:nvSpPr>
          <p:cNvPr id="4" name="Slide Number Placeholder 3"/>
          <p:cNvSpPr>
            <a:spLocks noGrp="1"/>
          </p:cNvSpPr>
          <p:nvPr>
            <p:ph type="sldNum" sz="quarter" idx="10"/>
          </p:nvPr>
        </p:nvSpPr>
        <p:spPr/>
        <p:txBody>
          <a:bodyPr/>
          <a:lstStyle/>
          <a:p>
            <a:pPr>
              <a:defRPr/>
            </a:pPr>
            <a:fld id="{E4286D78-9CF8-4B34-9199-420FD731BA10}" type="slidenum">
              <a:rPr lang="en-US" smtClean="0"/>
              <a:pPr>
                <a:defRPr/>
              </a:pPr>
              <a:t>4</a:t>
            </a:fld>
            <a:endParaRPr lang="en-US" dirty="0"/>
          </a:p>
        </p:txBody>
      </p:sp>
    </p:spTree>
    <p:extLst>
      <p:ext uri="{BB962C8B-B14F-4D97-AF65-F5344CB8AC3E}">
        <p14:creationId xmlns:p14="http://schemas.microsoft.com/office/powerpoint/2010/main" val="2316618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4286D78-9CF8-4B34-9199-420FD731BA10}" type="slidenum">
              <a:rPr lang="en-US" smtClean="0"/>
              <a:pPr>
                <a:defRPr/>
              </a:pPr>
              <a:t>5</a:t>
            </a:fld>
            <a:endParaRPr lang="en-US" dirty="0"/>
          </a:p>
        </p:txBody>
      </p:sp>
    </p:spTree>
    <p:extLst>
      <p:ext uri="{BB962C8B-B14F-4D97-AF65-F5344CB8AC3E}">
        <p14:creationId xmlns:p14="http://schemas.microsoft.com/office/powerpoint/2010/main" val="3888140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4286D78-9CF8-4B34-9199-420FD731BA10}" type="slidenum">
              <a:rPr lang="en-US" smtClean="0"/>
              <a:pPr>
                <a:defRPr/>
              </a:pPr>
              <a:t>6</a:t>
            </a:fld>
            <a:endParaRPr lang="en-US" dirty="0"/>
          </a:p>
        </p:txBody>
      </p:sp>
    </p:spTree>
    <p:extLst>
      <p:ext uri="{BB962C8B-B14F-4D97-AF65-F5344CB8AC3E}">
        <p14:creationId xmlns:p14="http://schemas.microsoft.com/office/powerpoint/2010/main" val="13772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4286D78-9CF8-4B34-9199-420FD731BA10}" type="slidenum">
              <a:rPr lang="en-US" smtClean="0"/>
              <a:pPr>
                <a:defRPr/>
              </a:pPr>
              <a:t>7</a:t>
            </a:fld>
            <a:endParaRPr lang="en-US" dirty="0"/>
          </a:p>
        </p:txBody>
      </p:sp>
    </p:spTree>
    <p:extLst>
      <p:ext uri="{BB962C8B-B14F-4D97-AF65-F5344CB8AC3E}">
        <p14:creationId xmlns:p14="http://schemas.microsoft.com/office/powerpoint/2010/main" val="687738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4286D78-9CF8-4B34-9199-420FD731BA10}" type="slidenum">
              <a:rPr lang="en-US" smtClean="0"/>
              <a:pPr>
                <a:defRPr/>
              </a:pPr>
              <a:t>9</a:t>
            </a:fld>
            <a:endParaRPr lang="en-US" dirty="0"/>
          </a:p>
        </p:txBody>
      </p:sp>
    </p:spTree>
    <p:extLst>
      <p:ext uri="{BB962C8B-B14F-4D97-AF65-F5344CB8AC3E}">
        <p14:creationId xmlns:p14="http://schemas.microsoft.com/office/powerpoint/2010/main" val="2457310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4286D78-9CF8-4B34-9199-420FD731BA10}" type="slidenum">
              <a:rPr lang="en-US" smtClean="0"/>
              <a:pPr>
                <a:defRPr/>
              </a:pPr>
              <a:t>12</a:t>
            </a:fld>
            <a:endParaRPr lang="en-US" dirty="0"/>
          </a:p>
        </p:txBody>
      </p:sp>
      <p:sp>
        <p:nvSpPr>
          <p:cNvPr id="5" name="Header Placeholder 4"/>
          <p:cNvSpPr>
            <a:spLocks noGrp="1"/>
          </p:cNvSpPr>
          <p:nvPr>
            <p:ph type="hdr" sz="quarter" idx="11"/>
          </p:nvPr>
        </p:nvSpPr>
        <p:spPr/>
        <p:txBody>
          <a:bodyPr/>
          <a:lstStyle/>
          <a:p>
            <a:pPr>
              <a:defRPr/>
            </a:pPr>
            <a:r>
              <a:rPr lang="en-US" dirty="0" smtClean="0"/>
              <a:t>PSATS Conference</a:t>
            </a:r>
            <a:endParaRPr lang="en-US" dirty="0"/>
          </a:p>
        </p:txBody>
      </p:sp>
    </p:spTree>
    <p:extLst>
      <p:ext uri="{BB962C8B-B14F-4D97-AF65-F5344CB8AC3E}">
        <p14:creationId xmlns:p14="http://schemas.microsoft.com/office/powerpoint/2010/main" val="3545654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4286D78-9CF8-4B34-9199-420FD731BA10}" type="slidenum">
              <a:rPr lang="en-US" smtClean="0"/>
              <a:pPr>
                <a:defRPr/>
              </a:pPr>
              <a:t>20</a:t>
            </a:fld>
            <a:endParaRPr lang="en-US" dirty="0"/>
          </a:p>
        </p:txBody>
      </p:sp>
    </p:spTree>
    <p:extLst>
      <p:ext uri="{BB962C8B-B14F-4D97-AF65-F5344CB8AC3E}">
        <p14:creationId xmlns:p14="http://schemas.microsoft.com/office/powerpoint/2010/main" val="13392517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7" descr="Penndot-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5851525"/>
            <a:ext cx="26765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334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ctrTitle"/>
          </p:nvPr>
        </p:nvSpPr>
        <p:spPr>
          <a:xfrm>
            <a:off x="685800" y="2130425"/>
            <a:ext cx="7772400" cy="1470025"/>
          </a:xfrm>
          <a:prstGeom prst="rect">
            <a:avLst/>
          </a:prstGeom>
        </p:spPr>
        <p:txBody>
          <a:bodyPr/>
          <a:lstStyle>
            <a:lvl1pPr algn="ctr">
              <a:defRPr>
                <a:solidFill>
                  <a:schemeClr val="tx1"/>
                </a:solidFill>
              </a:defRPr>
            </a:lvl1pPr>
          </a:lstStyle>
          <a:p>
            <a:r>
              <a:rPr lang="en-US" smtClean="0"/>
              <a:t>Click to edit Master title style</a:t>
            </a:r>
            <a:endParaRPr lang="en-US"/>
          </a:p>
        </p:txBody>
      </p:sp>
      <p:sp>
        <p:nvSpPr>
          <p:cNvPr id="9220" name="Rectangle 4"/>
          <p:cNvSpPr>
            <a:spLocks noGrp="1" noChangeArrowheads="1"/>
          </p:cNvSpPr>
          <p:nvPr>
            <p:ph type="subTitle" idx="1"/>
          </p:nvPr>
        </p:nvSpPr>
        <p:spPr>
          <a:xfrm>
            <a:off x="1371600" y="3886200"/>
            <a:ext cx="6400800" cy="1752600"/>
          </a:xfrm>
        </p:spPr>
        <p:txBody>
          <a:bodyPr/>
          <a:lstStyle>
            <a:lvl1pPr marL="0" indent="0" algn="ctr">
              <a:buFontTx/>
              <a:buNone/>
              <a:defRPr sz="2000"/>
            </a:lvl1pPr>
          </a:lstStyle>
          <a:p>
            <a:r>
              <a:rPr lang="en-US" smtClean="0"/>
              <a:t>Click to edit Master subtitle style</a:t>
            </a:r>
            <a:endParaRPr lang="en-US"/>
          </a:p>
        </p:txBody>
      </p:sp>
      <p:sp>
        <p:nvSpPr>
          <p:cNvPr id="6" name="Rectangle 5"/>
          <p:cNvSpPr>
            <a:spLocks noGrp="1" noChangeArrowheads="1"/>
          </p:cNvSpPr>
          <p:nvPr>
            <p:ph type="dt" sz="half" idx="10"/>
          </p:nvPr>
        </p:nvSpPr>
        <p:spPr>
          <a:xfrm>
            <a:off x="457200" y="6245225"/>
            <a:ext cx="2133600" cy="476250"/>
          </a:xfrm>
        </p:spPr>
        <p:txBody>
          <a:bodyPr/>
          <a:lstStyle>
            <a:lvl1pPr>
              <a:defRPr/>
            </a:lvl1pPr>
          </a:lstStyle>
          <a:p>
            <a:pPr>
              <a:defRPr/>
            </a:pPr>
            <a:endParaRPr lang="en-US" dirty="0"/>
          </a:p>
        </p:txBody>
      </p:sp>
    </p:spTree>
    <p:extLst>
      <p:ext uri="{BB962C8B-B14F-4D97-AF65-F5344CB8AC3E}">
        <p14:creationId xmlns:p14="http://schemas.microsoft.com/office/powerpoint/2010/main" val="171099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9144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1C780F57-E7ED-4C3D-8BA4-9B32C515A25E}" type="slidenum">
              <a:rPr lang="en-US"/>
              <a:pPr>
                <a:defRPr/>
              </a:pPr>
              <a:t>‹#›</a:t>
            </a:fld>
            <a:endParaRPr lang="en-US" dirty="0"/>
          </a:p>
        </p:txBody>
      </p:sp>
    </p:spTree>
    <p:extLst>
      <p:ext uri="{BB962C8B-B14F-4D97-AF65-F5344CB8AC3E}">
        <p14:creationId xmlns:p14="http://schemas.microsoft.com/office/powerpoint/2010/main" val="797649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EEDFC1E4-D7A8-4A16-92B3-E78DA77843F3}" type="slidenum">
              <a:rPr lang="en-US"/>
              <a:pPr>
                <a:defRPr/>
              </a:pPr>
              <a:t>‹#›</a:t>
            </a:fld>
            <a:endParaRPr lang="en-US" dirty="0"/>
          </a:p>
        </p:txBody>
      </p:sp>
    </p:spTree>
    <p:extLst>
      <p:ext uri="{BB962C8B-B14F-4D97-AF65-F5344CB8AC3E}">
        <p14:creationId xmlns:p14="http://schemas.microsoft.com/office/powerpoint/2010/main" val="3196330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38275" y="304800"/>
            <a:ext cx="7248525" cy="7493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00200" y="1219200"/>
            <a:ext cx="34671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19200"/>
            <a:ext cx="34671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1519642B-B8BE-4CFB-B7D0-C342CD040847}" type="slidenum">
              <a:rPr lang="en-US"/>
              <a:pPr/>
              <a:t>‹#›</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p>
        </p:txBody>
      </p:sp>
    </p:spTree>
    <p:extLst>
      <p:ext uri="{BB962C8B-B14F-4D97-AF65-F5344CB8AC3E}">
        <p14:creationId xmlns:p14="http://schemas.microsoft.com/office/powerpoint/2010/main" val="916885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914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02FB4B95-D4DC-439D-92FB-D113D6693C0C}" type="slidenum">
              <a:rPr lang="en-US"/>
              <a:pPr>
                <a:defRPr/>
              </a:pPr>
              <a:t>‹#›</a:t>
            </a:fld>
            <a:endParaRPr lang="en-US" dirty="0"/>
          </a:p>
        </p:txBody>
      </p:sp>
    </p:spTree>
    <p:extLst>
      <p:ext uri="{BB962C8B-B14F-4D97-AF65-F5344CB8AC3E}">
        <p14:creationId xmlns:p14="http://schemas.microsoft.com/office/powerpoint/2010/main" val="631227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68E11716-7F8F-4026-A9FD-8BE37A62B954}" type="slidenum">
              <a:rPr lang="en-US"/>
              <a:pPr>
                <a:defRPr/>
              </a:pPr>
              <a:t>‹#›</a:t>
            </a:fld>
            <a:endParaRPr lang="en-US" dirty="0"/>
          </a:p>
        </p:txBody>
      </p:sp>
    </p:spTree>
    <p:extLst>
      <p:ext uri="{BB962C8B-B14F-4D97-AF65-F5344CB8AC3E}">
        <p14:creationId xmlns:p14="http://schemas.microsoft.com/office/powerpoint/2010/main" val="1114542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914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C9D3A509-9D6E-40C8-9744-1FC4E7798249}" type="slidenum">
              <a:rPr lang="en-US"/>
              <a:pPr>
                <a:defRPr/>
              </a:pPr>
              <a:t>‹#›</a:t>
            </a:fld>
            <a:endParaRPr lang="en-US" dirty="0"/>
          </a:p>
        </p:txBody>
      </p:sp>
    </p:spTree>
    <p:extLst>
      <p:ext uri="{BB962C8B-B14F-4D97-AF65-F5344CB8AC3E}">
        <p14:creationId xmlns:p14="http://schemas.microsoft.com/office/powerpoint/2010/main" val="224797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3F27A348-980E-4853-8163-9064AFE06467}" type="slidenum">
              <a:rPr lang="en-US"/>
              <a:pPr>
                <a:defRPr/>
              </a:pPr>
              <a:t>‹#›</a:t>
            </a:fld>
            <a:endParaRPr lang="en-US" dirty="0"/>
          </a:p>
        </p:txBody>
      </p:sp>
    </p:spTree>
    <p:extLst>
      <p:ext uri="{BB962C8B-B14F-4D97-AF65-F5344CB8AC3E}">
        <p14:creationId xmlns:p14="http://schemas.microsoft.com/office/powerpoint/2010/main" val="1678815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9144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39AEA3E5-22CE-43F7-94BE-B140E2DBD3BE}" type="slidenum">
              <a:rPr lang="en-US"/>
              <a:pPr>
                <a:defRPr/>
              </a:pPr>
              <a:t>‹#›</a:t>
            </a:fld>
            <a:endParaRPr lang="en-US" dirty="0"/>
          </a:p>
        </p:txBody>
      </p:sp>
    </p:spTree>
    <p:extLst>
      <p:ext uri="{BB962C8B-B14F-4D97-AF65-F5344CB8AC3E}">
        <p14:creationId xmlns:p14="http://schemas.microsoft.com/office/powerpoint/2010/main" val="4055381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D6D2ECE7-32CA-4EA7-B4A2-F43DC5C1B303}" type="slidenum">
              <a:rPr lang="en-US"/>
              <a:pPr>
                <a:defRPr/>
              </a:pPr>
              <a:t>‹#›</a:t>
            </a:fld>
            <a:endParaRPr lang="en-US" dirty="0"/>
          </a:p>
        </p:txBody>
      </p:sp>
    </p:spTree>
    <p:extLst>
      <p:ext uri="{BB962C8B-B14F-4D97-AF65-F5344CB8AC3E}">
        <p14:creationId xmlns:p14="http://schemas.microsoft.com/office/powerpoint/2010/main" val="1121231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C8B44C6A-947F-4F88-AC12-A215AA6F2574}" type="slidenum">
              <a:rPr lang="en-US"/>
              <a:pPr>
                <a:defRPr/>
              </a:pPr>
              <a:t>‹#›</a:t>
            </a:fld>
            <a:endParaRPr lang="en-US" dirty="0"/>
          </a:p>
        </p:txBody>
      </p:sp>
    </p:spTree>
    <p:extLst>
      <p:ext uri="{BB962C8B-B14F-4D97-AF65-F5344CB8AC3E}">
        <p14:creationId xmlns:p14="http://schemas.microsoft.com/office/powerpoint/2010/main" val="927034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626DAD24-D0F3-4605-A576-C55CC4E331BB}" type="slidenum">
              <a:rPr lang="en-US"/>
              <a:pPr>
                <a:defRPr/>
              </a:pPr>
              <a:t>‹#›</a:t>
            </a:fld>
            <a:endParaRPr lang="en-US" dirty="0"/>
          </a:p>
        </p:txBody>
      </p:sp>
    </p:spTree>
    <p:extLst>
      <p:ext uri="{BB962C8B-B14F-4D97-AF65-F5344CB8AC3E}">
        <p14:creationId xmlns:p14="http://schemas.microsoft.com/office/powerpoint/2010/main" val="2436843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1722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3581400" y="61722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fld id="{10FF5EAC-3DC6-450E-A9D7-B5C36CB0886A}" type="slidenum">
              <a:rPr lang="en-US"/>
              <a:pPr>
                <a:defRPr/>
              </a:pPr>
              <a:t>‹#›</a:t>
            </a:fld>
            <a:endParaRPr lang="en-US" dirty="0"/>
          </a:p>
        </p:txBody>
      </p:sp>
      <p:pic>
        <p:nvPicPr>
          <p:cNvPr id="1029" name="Picture 7" descr="Penndot-rg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943600" y="5851525"/>
            <a:ext cx="26765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0" descr="Aging banne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7200" y="5334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4" r:id="rId12"/>
  </p:sldLayoutIdLst>
  <p:txStyles>
    <p:titleStyle>
      <a:lvl1pPr algn="l" rtl="0" eaLnBrk="1" fontAlgn="base" hangingPunct="1">
        <a:spcBef>
          <a:spcPct val="0"/>
        </a:spcBef>
        <a:spcAft>
          <a:spcPct val="0"/>
        </a:spcAft>
        <a:defRPr sz="2800">
          <a:solidFill>
            <a:schemeClr val="bg1"/>
          </a:solidFill>
          <a:latin typeface="+mj-lt"/>
          <a:ea typeface="+mj-ea"/>
          <a:cs typeface="+mj-cs"/>
        </a:defRPr>
      </a:lvl1pPr>
      <a:lvl2pPr algn="l" rtl="0" eaLnBrk="1" fontAlgn="base" hangingPunct="1">
        <a:spcBef>
          <a:spcPct val="0"/>
        </a:spcBef>
        <a:spcAft>
          <a:spcPct val="0"/>
        </a:spcAft>
        <a:defRPr sz="2800">
          <a:solidFill>
            <a:schemeClr val="bg1"/>
          </a:solidFill>
          <a:latin typeface="Verdana" pitchFamily="34" charset="0"/>
        </a:defRPr>
      </a:lvl2pPr>
      <a:lvl3pPr algn="l" rtl="0" eaLnBrk="1" fontAlgn="base" hangingPunct="1">
        <a:spcBef>
          <a:spcPct val="0"/>
        </a:spcBef>
        <a:spcAft>
          <a:spcPct val="0"/>
        </a:spcAft>
        <a:defRPr sz="2800">
          <a:solidFill>
            <a:schemeClr val="bg1"/>
          </a:solidFill>
          <a:latin typeface="Verdana" pitchFamily="34" charset="0"/>
        </a:defRPr>
      </a:lvl3pPr>
      <a:lvl4pPr algn="l" rtl="0" eaLnBrk="1" fontAlgn="base" hangingPunct="1">
        <a:spcBef>
          <a:spcPct val="0"/>
        </a:spcBef>
        <a:spcAft>
          <a:spcPct val="0"/>
        </a:spcAft>
        <a:defRPr sz="2800">
          <a:solidFill>
            <a:schemeClr val="bg1"/>
          </a:solidFill>
          <a:latin typeface="Verdana" pitchFamily="34" charset="0"/>
        </a:defRPr>
      </a:lvl4pPr>
      <a:lvl5pPr algn="l" rtl="0" eaLnBrk="1" fontAlgn="base" hangingPunct="1">
        <a:spcBef>
          <a:spcPct val="0"/>
        </a:spcBef>
        <a:spcAft>
          <a:spcPct val="0"/>
        </a:spcAft>
        <a:defRPr sz="2800">
          <a:solidFill>
            <a:schemeClr val="bg1"/>
          </a:solidFill>
          <a:latin typeface="Verdana" pitchFamily="34" charset="0"/>
        </a:defRPr>
      </a:lvl5pPr>
      <a:lvl6pPr marL="457200" algn="l" rtl="0" eaLnBrk="1" fontAlgn="base" hangingPunct="1">
        <a:spcBef>
          <a:spcPct val="0"/>
        </a:spcBef>
        <a:spcAft>
          <a:spcPct val="0"/>
        </a:spcAft>
        <a:defRPr sz="2800">
          <a:solidFill>
            <a:schemeClr val="bg1"/>
          </a:solidFill>
          <a:latin typeface="Verdana" pitchFamily="34" charset="0"/>
        </a:defRPr>
      </a:lvl6pPr>
      <a:lvl7pPr marL="914400" algn="l" rtl="0" eaLnBrk="1" fontAlgn="base" hangingPunct="1">
        <a:spcBef>
          <a:spcPct val="0"/>
        </a:spcBef>
        <a:spcAft>
          <a:spcPct val="0"/>
        </a:spcAft>
        <a:defRPr sz="2800">
          <a:solidFill>
            <a:schemeClr val="bg1"/>
          </a:solidFill>
          <a:latin typeface="Verdana" pitchFamily="34" charset="0"/>
        </a:defRPr>
      </a:lvl7pPr>
      <a:lvl8pPr marL="1371600" algn="l" rtl="0" eaLnBrk="1" fontAlgn="base" hangingPunct="1">
        <a:spcBef>
          <a:spcPct val="0"/>
        </a:spcBef>
        <a:spcAft>
          <a:spcPct val="0"/>
        </a:spcAft>
        <a:defRPr sz="2800">
          <a:solidFill>
            <a:schemeClr val="bg1"/>
          </a:solidFill>
          <a:latin typeface="Verdana" pitchFamily="34" charset="0"/>
        </a:defRPr>
      </a:lvl8pPr>
      <a:lvl9pPr marL="1828800" algn="l" rtl="0" eaLnBrk="1" fontAlgn="base" hangingPunct="1">
        <a:spcBef>
          <a:spcPct val="0"/>
        </a:spcBef>
        <a:spcAft>
          <a:spcPct val="0"/>
        </a:spcAft>
        <a:defRPr sz="2800">
          <a:solidFill>
            <a:schemeClr val="bg1"/>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ot.state.pa.us/signal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dfarley@pa.gov"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dot.state.pa.us/Portal%20Information/Traffic%20Signal%20Portal/FUNDGLG.html" TargetMode="External"/><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dfarley@pa.gov" TargetMode="External"/><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www.dot.state.pa.us/signal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dot.state.pa.us/signal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mailto:RA-PDSIGNALFUNDING@pa.gov" TargetMode="External"/><Relationship Id="rId4" Type="http://schemas.openxmlformats.org/officeDocument/2006/relationships/hyperlink" Target="mailto:dfarley@pa.gov"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dot.state.pa.us/signals"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1" y="2887703"/>
            <a:ext cx="3421866" cy="253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0" y="1143000"/>
            <a:ext cx="9144000" cy="1066800"/>
          </a:xfrm>
        </p:spPr>
        <p:txBody>
          <a:bodyPr/>
          <a:lstStyle/>
          <a:p>
            <a:pPr marL="0" indent="0" algn="ctr" eaLnBrk="1" hangingPunct="1">
              <a:buFontTx/>
              <a:buNone/>
              <a:defRPr/>
            </a:pPr>
            <a:r>
              <a:rPr lang="en-US" sz="3200" b="1" dirty="0" smtClean="0">
                <a:solidFill>
                  <a:srgbClr val="003C7C"/>
                </a:solidFill>
              </a:rPr>
              <a:t>Green Light-Go Program</a:t>
            </a:r>
          </a:p>
          <a:p>
            <a:pPr marL="0" indent="0" algn="ctr" eaLnBrk="1" hangingPunct="1">
              <a:buFontTx/>
              <a:buNone/>
              <a:defRPr/>
            </a:pPr>
            <a:r>
              <a:rPr lang="en-US" b="1" dirty="0" smtClean="0">
                <a:solidFill>
                  <a:srgbClr val="003C7C"/>
                </a:solidFill>
              </a:rPr>
              <a:t>Pennsylvania’s Municipal Signal </a:t>
            </a:r>
          </a:p>
          <a:p>
            <a:pPr marL="0" indent="0" algn="ctr" eaLnBrk="1" hangingPunct="1">
              <a:buFontTx/>
              <a:buNone/>
              <a:defRPr/>
            </a:pPr>
            <a:r>
              <a:rPr lang="en-US" b="1" dirty="0" smtClean="0">
                <a:solidFill>
                  <a:srgbClr val="003C7C"/>
                </a:solidFill>
              </a:rPr>
              <a:t>Partnership Program </a:t>
            </a:r>
          </a:p>
          <a:p>
            <a:pPr marL="0" indent="0" algn="ctr" eaLnBrk="1" hangingPunct="1">
              <a:buFontTx/>
              <a:buNone/>
              <a:defRPr/>
            </a:pPr>
            <a:r>
              <a:rPr lang="en-US" sz="2000" b="1" dirty="0" smtClean="0">
                <a:solidFill>
                  <a:srgbClr val="007A3D"/>
                </a:solidFill>
              </a:rPr>
              <a:t>April 7, 2015</a:t>
            </a:r>
            <a:endParaRPr lang="en-US" sz="2000" b="1" dirty="0">
              <a:solidFill>
                <a:srgbClr val="007A3D"/>
              </a:solidFill>
            </a:endParaRPr>
          </a:p>
          <a:p>
            <a:pPr marL="0" indent="0" eaLnBrk="1" hangingPunct="1">
              <a:buFontTx/>
              <a:buNone/>
              <a:defRPr/>
            </a:pPr>
            <a:endParaRPr lang="en-US" dirty="0"/>
          </a:p>
        </p:txBody>
      </p:sp>
      <p:sp>
        <p:nvSpPr>
          <p:cNvPr id="4" name="TextBox 3"/>
          <p:cNvSpPr txBox="1"/>
          <p:nvPr/>
        </p:nvSpPr>
        <p:spPr>
          <a:xfrm>
            <a:off x="152400" y="5690274"/>
            <a:ext cx="4876800" cy="1015663"/>
          </a:xfrm>
          <a:prstGeom prst="rect">
            <a:avLst/>
          </a:prstGeom>
          <a:noFill/>
        </p:spPr>
        <p:txBody>
          <a:bodyPr wrap="square" anchor="b">
            <a:spAutoFit/>
          </a:bodyPr>
          <a:lstStyle/>
          <a:p>
            <a:pPr>
              <a:defRPr/>
            </a:pPr>
            <a:r>
              <a:rPr lang="en-US" sz="1200" b="1" dirty="0" smtClean="0">
                <a:latin typeface="+mj-lt"/>
              </a:rPr>
              <a:t>Daniel </a:t>
            </a:r>
            <a:r>
              <a:rPr lang="en-US" sz="1200" b="1" dirty="0">
                <a:latin typeface="+mj-lt"/>
              </a:rPr>
              <a:t>Farley</a:t>
            </a:r>
          </a:p>
          <a:p>
            <a:pPr>
              <a:defRPr/>
            </a:pPr>
            <a:r>
              <a:rPr lang="en-US" sz="1200" dirty="0" smtClean="0">
                <a:latin typeface="+mj-lt"/>
              </a:rPr>
              <a:t>Chief, Traffic </a:t>
            </a:r>
            <a:r>
              <a:rPr lang="en-US" sz="1200" dirty="0">
                <a:latin typeface="+mj-lt"/>
              </a:rPr>
              <a:t>Signal and </a:t>
            </a:r>
            <a:r>
              <a:rPr lang="en-US" sz="1200" dirty="0" smtClean="0">
                <a:latin typeface="+mj-lt"/>
              </a:rPr>
              <a:t>Arterial Management Section</a:t>
            </a:r>
            <a:endParaRPr lang="en-US" sz="1200" dirty="0">
              <a:latin typeface="+mj-lt"/>
            </a:endParaRPr>
          </a:p>
          <a:p>
            <a:pPr>
              <a:defRPr/>
            </a:pPr>
            <a:r>
              <a:rPr lang="en-US" sz="1200" dirty="0" smtClean="0">
                <a:latin typeface="+mj-lt"/>
              </a:rPr>
              <a:t>Bureau </a:t>
            </a:r>
            <a:r>
              <a:rPr lang="en-US" sz="1200" dirty="0">
                <a:latin typeface="+mj-lt"/>
              </a:rPr>
              <a:t>of </a:t>
            </a:r>
            <a:r>
              <a:rPr lang="en-US" sz="1200" dirty="0" smtClean="0">
                <a:latin typeface="+mj-lt"/>
              </a:rPr>
              <a:t>and Operations</a:t>
            </a:r>
          </a:p>
          <a:p>
            <a:pPr>
              <a:defRPr/>
            </a:pPr>
            <a:r>
              <a:rPr lang="en-US" sz="1200" dirty="0" smtClean="0">
                <a:latin typeface="+mj-lt"/>
                <a:hlinkClick r:id="rId5"/>
              </a:rPr>
              <a:t>dfarley@pa.gov</a:t>
            </a:r>
            <a:endParaRPr lang="en-US" sz="1200" dirty="0" smtClean="0">
              <a:latin typeface="+mj-lt"/>
            </a:endParaRPr>
          </a:p>
          <a:p>
            <a:pPr>
              <a:defRPr/>
            </a:pPr>
            <a:r>
              <a:rPr lang="en-US" sz="1200" dirty="0" smtClean="0">
                <a:latin typeface="+mj-lt"/>
              </a:rPr>
              <a:t>(717) 783-0333</a:t>
            </a:r>
          </a:p>
        </p:txBody>
      </p:sp>
      <p:sp>
        <p:nvSpPr>
          <p:cNvPr id="6" name="TextBox 5"/>
          <p:cNvSpPr txBox="1"/>
          <p:nvPr/>
        </p:nvSpPr>
        <p:spPr>
          <a:xfrm>
            <a:off x="3208506" y="5335994"/>
            <a:ext cx="3337561" cy="338554"/>
          </a:xfrm>
          <a:prstGeom prst="rect">
            <a:avLst/>
          </a:prstGeom>
          <a:noFill/>
        </p:spPr>
        <p:txBody>
          <a:bodyPr wrap="square" rtlCol="0">
            <a:spAutoFit/>
          </a:bodyPr>
          <a:lstStyle/>
          <a:p>
            <a:pPr algn="ctr"/>
            <a:r>
              <a:rPr lang="en-US" sz="1600" b="1" dirty="0" smtClean="0">
                <a:hlinkClick r:id="rId3"/>
              </a:rPr>
              <a:t>www.dot.state.pa.us/signals</a:t>
            </a:r>
            <a:endParaRPr lang="en-US" b="1" dirty="0" smtClean="0"/>
          </a:p>
        </p:txBody>
      </p:sp>
      <p:sp>
        <p:nvSpPr>
          <p:cNvPr id="2" name="Rectangle 1"/>
          <p:cNvSpPr/>
          <p:nvPr/>
        </p:nvSpPr>
        <p:spPr>
          <a:xfrm>
            <a:off x="-12700" y="17166"/>
            <a:ext cx="9156700" cy="400110"/>
          </a:xfrm>
          <a:prstGeom prst="rect">
            <a:avLst/>
          </a:prstGeom>
        </p:spPr>
        <p:txBody>
          <a:bodyPr wrap="square">
            <a:spAutoFit/>
          </a:bodyPr>
          <a:lstStyle/>
          <a:p>
            <a:pPr algn="ctr" eaLnBrk="1" hangingPunct="1">
              <a:buFontTx/>
              <a:buNone/>
              <a:defRPr/>
            </a:pPr>
            <a:r>
              <a:rPr lang="en-US" sz="1950" b="1" dirty="0">
                <a:solidFill>
                  <a:srgbClr val="003C7C"/>
                </a:solidFill>
              </a:rPr>
              <a:t>Pennsylvania Public Transportation Association (PPTA) Spring Conference</a:t>
            </a:r>
          </a:p>
        </p:txBody>
      </p:sp>
    </p:spTree>
    <p:extLst>
      <p:ext uri="{BB962C8B-B14F-4D97-AF65-F5344CB8AC3E}">
        <p14:creationId xmlns:p14="http://schemas.microsoft.com/office/powerpoint/2010/main" val="1257186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www.dot.state.pa.us/signals</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5715000" y="5943600"/>
            <a:ext cx="3200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95400"/>
            <a:ext cx="91174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8398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43000"/>
            <a:ext cx="9041562" cy="4306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81025" y="590490"/>
            <a:ext cx="8077200" cy="461665"/>
          </a:xfrm>
          <a:prstGeom prst="rect">
            <a:avLst/>
          </a:prstGeom>
          <a:noFill/>
        </p:spPr>
        <p:txBody>
          <a:bodyPr wrap="square" rtlCol="0">
            <a:spAutoFit/>
          </a:bodyPr>
          <a:lstStyle/>
          <a:p>
            <a:pPr algn="ctr"/>
            <a:r>
              <a:rPr lang="en-US" sz="2400" b="1" dirty="0" smtClean="0">
                <a:solidFill>
                  <a:schemeClr val="bg1"/>
                </a:solidFill>
                <a:latin typeface="+mn-lt"/>
              </a:rPr>
              <a:t>Green Light-Go Program Information</a:t>
            </a:r>
            <a:endParaRPr lang="en-US" sz="2400" b="1" dirty="0">
              <a:solidFill>
                <a:schemeClr val="bg1"/>
              </a:solidFill>
              <a:latin typeface="+mn-lt"/>
            </a:endParaRPr>
          </a:p>
        </p:txBody>
      </p:sp>
      <p:sp>
        <p:nvSpPr>
          <p:cNvPr id="4" name="Rectangle 3"/>
          <p:cNvSpPr/>
          <p:nvPr/>
        </p:nvSpPr>
        <p:spPr>
          <a:xfrm>
            <a:off x="197688" y="5428042"/>
            <a:ext cx="8843874" cy="584775"/>
          </a:xfrm>
          <a:prstGeom prst="rect">
            <a:avLst/>
          </a:prstGeom>
        </p:spPr>
        <p:txBody>
          <a:bodyPr wrap="square">
            <a:spAutoFit/>
          </a:bodyPr>
          <a:lstStyle/>
          <a:p>
            <a:r>
              <a:rPr lang="en-US" sz="1600" dirty="0">
                <a:hlinkClick r:id="rId3"/>
              </a:rPr>
              <a:t>http://</a:t>
            </a:r>
            <a:r>
              <a:rPr lang="en-US" sz="1600" dirty="0" smtClean="0">
                <a:hlinkClick r:id="rId3"/>
              </a:rPr>
              <a:t>www.dot.state.pa.us/Portal%20Information/Traffic%20Signal%20Portal/FUNDGLG.html</a:t>
            </a:r>
            <a:endParaRPr lang="en-US" sz="1600" dirty="0" smtClean="0"/>
          </a:p>
          <a:p>
            <a:endParaRPr lang="en-US" sz="1600" dirty="0"/>
          </a:p>
        </p:txBody>
      </p:sp>
    </p:spTree>
    <p:extLst>
      <p:ext uri="{BB962C8B-B14F-4D97-AF65-F5344CB8AC3E}">
        <p14:creationId xmlns:p14="http://schemas.microsoft.com/office/powerpoint/2010/main" val="1865132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1066800"/>
          </a:xfrm>
        </p:spPr>
        <p:txBody>
          <a:bodyPr/>
          <a:lstStyle/>
          <a:p>
            <a:pPr marL="0" indent="0" algn="ctr" eaLnBrk="1" hangingPunct="1">
              <a:buFontTx/>
              <a:buNone/>
              <a:defRPr/>
            </a:pPr>
            <a:r>
              <a:rPr lang="en-US" sz="3200" b="1" dirty="0" smtClean="0">
                <a:solidFill>
                  <a:srgbClr val="003C7C"/>
                </a:solidFill>
              </a:rPr>
              <a:t>Automated Red Light Enforcement (ARLE) Funding Program</a:t>
            </a:r>
            <a:endParaRPr lang="en-US" b="1" dirty="0" smtClean="0">
              <a:solidFill>
                <a:srgbClr val="003C7C"/>
              </a:solidFill>
            </a:endParaRPr>
          </a:p>
          <a:p>
            <a:pPr marL="0" indent="0" algn="ctr" eaLnBrk="1" hangingPunct="1">
              <a:buFontTx/>
              <a:buNone/>
              <a:defRPr/>
            </a:pPr>
            <a:r>
              <a:rPr lang="en-US" sz="2000" b="1" dirty="0" smtClean="0">
                <a:solidFill>
                  <a:srgbClr val="007A3D"/>
                </a:solidFill>
              </a:rPr>
              <a:t>April 7, 2015</a:t>
            </a:r>
            <a:endParaRPr lang="en-US" sz="2000" b="1" dirty="0">
              <a:solidFill>
                <a:srgbClr val="007A3D"/>
              </a:solidFill>
            </a:endParaRPr>
          </a:p>
          <a:p>
            <a:pPr marL="0" indent="0" eaLnBrk="1" hangingPunct="1">
              <a:buFontTx/>
              <a:buNone/>
              <a:defRPr/>
            </a:pPr>
            <a:endParaRPr lang="en-US" dirty="0"/>
          </a:p>
        </p:txBody>
      </p:sp>
      <p:sp>
        <p:nvSpPr>
          <p:cNvPr id="4" name="TextBox 3"/>
          <p:cNvSpPr txBox="1"/>
          <p:nvPr/>
        </p:nvSpPr>
        <p:spPr>
          <a:xfrm>
            <a:off x="152400" y="5690274"/>
            <a:ext cx="4876800" cy="1015663"/>
          </a:xfrm>
          <a:prstGeom prst="rect">
            <a:avLst/>
          </a:prstGeom>
          <a:noFill/>
        </p:spPr>
        <p:txBody>
          <a:bodyPr wrap="square" anchor="b">
            <a:spAutoFit/>
          </a:bodyPr>
          <a:lstStyle/>
          <a:p>
            <a:pPr>
              <a:defRPr/>
            </a:pPr>
            <a:r>
              <a:rPr lang="en-US" sz="1200" b="1" dirty="0" smtClean="0">
                <a:latin typeface="+mj-lt"/>
              </a:rPr>
              <a:t>Daniel </a:t>
            </a:r>
            <a:r>
              <a:rPr lang="en-US" sz="1200" b="1" dirty="0">
                <a:latin typeface="+mj-lt"/>
              </a:rPr>
              <a:t>Farley</a:t>
            </a:r>
          </a:p>
          <a:p>
            <a:pPr>
              <a:defRPr/>
            </a:pPr>
            <a:r>
              <a:rPr lang="en-US" sz="1200" dirty="0" smtClean="0">
                <a:latin typeface="+mj-lt"/>
              </a:rPr>
              <a:t>Chief, Traffic </a:t>
            </a:r>
            <a:r>
              <a:rPr lang="en-US" sz="1200" dirty="0">
                <a:latin typeface="+mj-lt"/>
              </a:rPr>
              <a:t>Signal and </a:t>
            </a:r>
            <a:r>
              <a:rPr lang="en-US" sz="1200" dirty="0" smtClean="0">
                <a:latin typeface="+mj-lt"/>
              </a:rPr>
              <a:t>Arterial Management Section</a:t>
            </a:r>
            <a:endParaRPr lang="en-US" sz="1200" dirty="0">
              <a:latin typeface="+mj-lt"/>
            </a:endParaRPr>
          </a:p>
          <a:p>
            <a:pPr>
              <a:defRPr/>
            </a:pPr>
            <a:r>
              <a:rPr lang="en-US" sz="1200" dirty="0" smtClean="0">
                <a:latin typeface="+mj-lt"/>
              </a:rPr>
              <a:t>Bureau </a:t>
            </a:r>
            <a:r>
              <a:rPr lang="en-US" sz="1200" dirty="0">
                <a:latin typeface="+mj-lt"/>
              </a:rPr>
              <a:t>of </a:t>
            </a:r>
            <a:r>
              <a:rPr lang="en-US" sz="1200" dirty="0" smtClean="0">
                <a:latin typeface="+mj-lt"/>
              </a:rPr>
              <a:t>and Operations</a:t>
            </a:r>
          </a:p>
          <a:p>
            <a:pPr>
              <a:defRPr/>
            </a:pPr>
            <a:r>
              <a:rPr lang="en-US" sz="1200" dirty="0" smtClean="0">
                <a:latin typeface="+mj-lt"/>
                <a:hlinkClick r:id="rId3"/>
              </a:rPr>
              <a:t>dfarley@pa.gov</a:t>
            </a:r>
            <a:endParaRPr lang="en-US" sz="1200" dirty="0" smtClean="0">
              <a:latin typeface="+mj-lt"/>
            </a:endParaRPr>
          </a:p>
          <a:p>
            <a:pPr>
              <a:defRPr/>
            </a:pPr>
            <a:r>
              <a:rPr lang="en-US" sz="1200" dirty="0" smtClean="0">
                <a:latin typeface="+mj-lt"/>
              </a:rPr>
              <a:t>(717) 783-0333</a:t>
            </a:r>
          </a:p>
        </p:txBody>
      </p:sp>
      <p:sp>
        <p:nvSpPr>
          <p:cNvPr id="6" name="TextBox 5"/>
          <p:cNvSpPr txBox="1"/>
          <p:nvPr/>
        </p:nvSpPr>
        <p:spPr>
          <a:xfrm>
            <a:off x="3208506" y="5335994"/>
            <a:ext cx="3337561" cy="338554"/>
          </a:xfrm>
          <a:prstGeom prst="rect">
            <a:avLst/>
          </a:prstGeom>
          <a:noFill/>
        </p:spPr>
        <p:txBody>
          <a:bodyPr wrap="square" rtlCol="0">
            <a:spAutoFit/>
          </a:bodyPr>
          <a:lstStyle/>
          <a:p>
            <a:pPr algn="ctr"/>
            <a:r>
              <a:rPr lang="en-US" sz="1600" b="1" dirty="0" smtClean="0">
                <a:hlinkClick r:id="rId4"/>
              </a:rPr>
              <a:t>www.dot.state.pa.us/signals</a:t>
            </a:r>
            <a:endParaRPr lang="en-US" b="1" dirty="0" smtClean="0"/>
          </a:p>
        </p:txBody>
      </p:sp>
      <p:sp>
        <p:nvSpPr>
          <p:cNvPr id="2" name="Rectangle 1"/>
          <p:cNvSpPr/>
          <p:nvPr/>
        </p:nvSpPr>
        <p:spPr>
          <a:xfrm>
            <a:off x="-12700" y="17166"/>
            <a:ext cx="9156700" cy="400110"/>
          </a:xfrm>
          <a:prstGeom prst="rect">
            <a:avLst/>
          </a:prstGeom>
        </p:spPr>
        <p:txBody>
          <a:bodyPr wrap="square">
            <a:spAutoFit/>
          </a:bodyPr>
          <a:lstStyle/>
          <a:p>
            <a:pPr algn="ctr" eaLnBrk="1" hangingPunct="1">
              <a:buFontTx/>
              <a:buNone/>
              <a:defRPr/>
            </a:pPr>
            <a:r>
              <a:rPr lang="en-US" sz="1950" b="1" dirty="0">
                <a:solidFill>
                  <a:srgbClr val="003C7C"/>
                </a:solidFill>
              </a:rPr>
              <a:t>Pennsylvania Public Transportation Association (PPTA) Spring Conference</a:t>
            </a:r>
          </a:p>
        </p:txBody>
      </p:sp>
      <p:pic>
        <p:nvPicPr>
          <p:cNvPr id="7" name="Picture 3" descr="Traffic camera "/>
          <p:cNvPicPr>
            <a:picLocks noChangeAspect="1" noChangeArrowheads="1"/>
          </p:cNvPicPr>
          <p:nvPr/>
        </p:nvPicPr>
        <p:blipFill>
          <a:blip r:embed="rId5" cstate="print"/>
          <a:srcRect/>
          <a:stretch>
            <a:fillRect/>
          </a:stretch>
        </p:blipFill>
        <p:spPr bwMode="auto">
          <a:xfrm>
            <a:off x="457200" y="2266771"/>
            <a:ext cx="2461846"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5" descr="http://www.aroundphilly.com/blog/wp-content/uploads/2012/01/red-light-camera.jpg"/>
          <p:cNvPicPr>
            <a:picLocks noChangeAspect="1" noChangeArrowheads="1"/>
          </p:cNvPicPr>
          <p:nvPr/>
        </p:nvPicPr>
        <p:blipFill>
          <a:blip r:embed="rId6" cstate="print"/>
          <a:srcRect/>
          <a:stretch>
            <a:fillRect/>
          </a:stretch>
        </p:blipFill>
        <p:spPr bwMode="auto">
          <a:xfrm>
            <a:off x="3208506" y="3092115"/>
            <a:ext cx="3192294" cy="21281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15" descr="http://media.metronews.topscms.com/images/f6/cf/0097e03642ca9e1530a0a8be80be.jpg"/>
          <p:cNvPicPr>
            <a:picLocks noChangeAspect="1" noChangeArrowheads="1"/>
          </p:cNvPicPr>
          <p:nvPr/>
        </p:nvPicPr>
        <p:blipFill>
          <a:blip r:embed="rId7" cstate="print"/>
          <a:srcRect t="7125" b="2625"/>
          <a:stretch>
            <a:fillRect/>
          </a:stretch>
        </p:blipFill>
        <p:spPr bwMode="auto">
          <a:xfrm>
            <a:off x="6546067" y="3276600"/>
            <a:ext cx="2255659" cy="15306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73709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ARLE Funding Program Overview</a:t>
            </a:r>
            <a:endParaRPr lang="en-US" b="1" dirty="0"/>
          </a:p>
        </p:txBody>
      </p:sp>
      <p:sp>
        <p:nvSpPr>
          <p:cNvPr id="3" name="Content Placeholder 2"/>
          <p:cNvSpPr>
            <a:spLocks noGrp="1"/>
          </p:cNvSpPr>
          <p:nvPr>
            <p:ph idx="1"/>
          </p:nvPr>
        </p:nvSpPr>
        <p:spPr>
          <a:xfrm>
            <a:off x="228600" y="1295400"/>
            <a:ext cx="8915400" cy="4525963"/>
          </a:xfrm>
        </p:spPr>
        <p:txBody>
          <a:bodyPr/>
          <a:lstStyle/>
          <a:p>
            <a:r>
              <a:rPr lang="en-US" dirty="0" smtClean="0"/>
              <a:t>Title 75 (Vehicle Code), §3116 allows City of Philadelphia to perform ARLE with the Secretary of Transportation approving each location.</a:t>
            </a:r>
          </a:p>
          <a:p>
            <a:r>
              <a:rPr lang="en-US" dirty="0" smtClean="0"/>
              <a:t>Title 75, §3117 allows the City of Pittsburgh and certain municipalities in Bucks, Chester, Delaware, and Montgomery counties to perform ARLE with the Secretary of Transportation approving each location.</a:t>
            </a:r>
          </a:p>
          <a:p>
            <a:r>
              <a:rPr lang="en-US" dirty="0" smtClean="0"/>
              <a:t>All revenue generated by ARLE </a:t>
            </a:r>
            <a:r>
              <a:rPr lang="en-US" dirty="0"/>
              <a:t>(outside maintenance and operating costs</a:t>
            </a:r>
            <a:r>
              <a:rPr lang="en-US" dirty="0" smtClean="0"/>
              <a:t>) is sent to PennDOT to conduct a Grant Funding Program.</a:t>
            </a:r>
          </a:p>
          <a:p>
            <a:r>
              <a:rPr lang="en-US" dirty="0" smtClean="0"/>
              <a:t>Title 67 (Pa Code), Chapter 233 is the ARLE Funding Program.  </a:t>
            </a:r>
            <a:endParaRPr lang="en-US" dirty="0"/>
          </a:p>
        </p:txBody>
      </p:sp>
    </p:spTree>
    <p:extLst>
      <p:ext uri="{BB962C8B-B14F-4D97-AF65-F5344CB8AC3E}">
        <p14:creationId xmlns:p14="http://schemas.microsoft.com/office/powerpoint/2010/main" val="3198488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ARLE Eligible Applicants</a:t>
            </a:r>
            <a:endParaRPr lang="en-US" b="1" dirty="0"/>
          </a:p>
        </p:txBody>
      </p:sp>
      <p:sp>
        <p:nvSpPr>
          <p:cNvPr id="3" name="Content Placeholder 2"/>
          <p:cNvSpPr>
            <a:spLocks noGrp="1"/>
          </p:cNvSpPr>
          <p:nvPr>
            <p:ph idx="1"/>
          </p:nvPr>
        </p:nvSpPr>
        <p:spPr>
          <a:xfrm>
            <a:off x="152400" y="1219200"/>
            <a:ext cx="8915400" cy="4525963"/>
          </a:xfrm>
        </p:spPr>
        <p:txBody>
          <a:bodyPr/>
          <a:lstStyle/>
          <a:p>
            <a:pPr marL="0" indent="0">
              <a:buNone/>
            </a:pPr>
            <a:r>
              <a:rPr lang="en-US" dirty="0" smtClean="0"/>
              <a:t>Applicants </a:t>
            </a:r>
            <a:r>
              <a:rPr lang="en-US" dirty="0"/>
              <a:t>Eligible for Grants As indicated in 67 Pa. Code §233.5 (Application procedure), a sponsor shall submit a grant application for eligibility in the ARLE Funding Program. Sponsors, as defined in 67 Pa. Code §233.2 (Definitions), may include the following: </a:t>
            </a:r>
            <a:endParaRPr lang="en-US" dirty="0" smtClean="0"/>
          </a:p>
          <a:p>
            <a:r>
              <a:rPr lang="en-US" dirty="0" smtClean="0"/>
              <a:t>Local </a:t>
            </a:r>
            <a:r>
              <a:rPr lang="en-US" dirty="0"/>
              <a:t>authorities (counties, municipalities, and other local boards or bodies having authority to enact laws relating to traffic </a:t>
            </a:r>
            <a:endParaRPr lang="en-US" dirty="0" smtClean="0"/>
          </a:p>
          <a:p>
            <a:r>
              <a:rPr lang="en-US" dirty="0" smtClean="0"/>
              <a:t>Metropolitan </a:t>
            </a:r>
            <a:r>
              <a:rPr lang="en-US" dirty="0"/>
              <a:t>Planning Organizations (MPOs</a:t>
            </a:r>
            <a:r>
              <a:rPr lang="en-US" dirty="0" smtClean="0"/>
              <a:t>)</a:t>
            </a:r>
          </a:p>
          <a:p>
            <a:r>
              <a:rPr lang="en-US" dirty="0" smtClean="0"/>
              <a:t>Rural </a:t>
            </a:r>
            <a:r>
              <a:rPr lang="en-US" dirty="0"/>
              <a:t>Planning Organizations (RPOs) </a:t>
            </a:r>
            <a:endParaRPr lang="en-US" dirty="0" smtClean="0"/>
          </a:p>
          <a:p>
            <a:r>
              <a:rPr lang="en-US" dirty="0" smtClean="0"/>
              <a:t>County </a:t>
            </a:r>
            <a:r>
              <a:rPr lang="en-US" dirty="0"/>
              <a:t>planning organizations </a:t>
            </a:r>
            <a:endParaRPr lang="en-US" dirty="0" smtClean="0"/>
          </a:p>
          <a:p>
            <a:r>
              <a:rPr lang="en-US" dirty="0" smtClean="0"/>
              <a:t>Commonwealth </a:t>
            </a:r>
            <a:r>
              <a:rPr lang="en-US" dirty="0"/>
              <a:t>agencies</a:t>
            </a:r>
          </a:p>
        </p:txBody>
      </p:sp>
    </p:spTree>
    <p:extLst>
      <p:ext uri="{BB962C8B-B14F-4D97-AF65-F5344CB8AC3E}">
        <p14:creationId xmlns:p14="http://schemas.microsoft.com/office/powerpoint/2010/main" val="559766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ARLE Ineligible Projects</a:t>
            </a:r>
            <a:endParaRPr lang="en-US" b="1" dirty="0"/>
          </a:p>
        </p:txBody>
      </p:sp>
      <p:sp>
        <p:nvSpPr>
          <p:cNvPr id="3" name="Content Placeholder 2"/>
          <p:cNvSpPr>
            <a:spLocks noGrp="1"/>
          </p:cNvSpPr>
          <p:nvPr>
            <p:ph idx="1"/>
          </p:nvPr>
        </p:nvSpPr>
        <p:spPr>
          <a:xfrm>
            <a:off x="215900" y="1371600"/>
            <a:ext cx="8915400" cy="4525963"/>
          </a:xfrm>
        </p:spPr>
        <p:txBody>
          <a:bodyPr/>
          <a:lstStyle/>
          <a:p>
            <a:pPr marL="0" indent="0">
              <a:buNone/>
            </a:pPr>
            <a:r>
              <a:rPr lang="en-US" dirty="0"/>
              <a:t>As indicated in 67 Pa. Code §233.3(c) (Eligibility requirements and criteria), all projects may be considered for the ARLE Funding Program, with the exception of transportation impact studies and highway improvements that are the responsibility of a privately funded applicant for a Department Highway Occupancy Permit. Inclusive projects that are not in line with the intent of this grant program will also be considered ineligible (e.g. large highway improvement projects such as new roads, bridges, interchanges, decorative street appurtenances, standard preventive or response maintenance, etc.). </a:t>
            </a:r>
          </a:p>
        </p:txBody>
      </p:sp>
    </p:spTree>
    <p:extLst>
      <p:ext uri="{BB962C8B-B14F-4D97-AF65-F5344CB8AC3E}">
        <p14:creationId xmlns:p14="http://schemas.microsoft.com/office/powerpoint/2010/main" val="3385021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10400" y="5334000"/>
            <a:ext cx="1828800" cy="1277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b="1" dirty="0" smtClean="0"/>
              <a:t>Previous Project Types</a:t>
            </a:r>
            <a:endParaRPr lang="en-US" b="1"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08100"/>
            <a:ext cx="7324725" cy="530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4060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Evaluation Criteria</a:t>
            </a:r>
            <a:endParaRPr lang="en-US" b="1" dirty="0"/>
          </a:p>
        </p:txBody>
      </p:sp>
      <p:pic>
        <p:nvPicPr>
          <p:cNvPr id="5" name="Picture 4"/>
          <p:cNvPicPr/>
          <p:nvPr/>
        </p:nvPicPr>
        <p:blipFill>
          <a:blip r:embed="rId2"/>
          <a:stretch>
            <a:fillRect/>
          </a:stretch>
        </p:blipFill>
        <p:spPr>
          <a:xfrm>
            <a:off x="228600" y="1295400"/>
            <a:ext cx="8686800" cy="4495800"/>
          </a:xfrm>
          <a:prstGeom prst="rect">
            <a:avLst/>
          </a:prstGeom>
        </p:spPr>
      </p:pic>
    </p:spTree>
    <p:extLst>
      <p:ext uri="{BB962C8B-B14F-4D97-AF65-F5344CB8AC3E}">
        <p14:creationId xmlns:p14="http://schemas.microsoft.com/office/powerpoint/2010/main" val="28360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latin typeface="Calibri"/>
              </a:rPr>
              <a:t>ARLE Funding Program Summary</a:t>
            </a:r>
            <a:r>
              <a:rPr lang="en-US" b="1" dirty="0">
                <a:solidFill>
                  <a:srgbClr val="000000"/>
                </a:solidFill>
                <a:latin typeface="Calibri"/>
              </a:rPr>
              <a:t/>
            </a:r>
            <a:br>
              <a:rPr lang="en-US" b="1" dirty="0">
                <a:solidFill>
                  <a:srgbClr val="000000"/>
                </a:solidFill>
                <a:latin typeface="Calibri"/>
              </a:rPr>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35931550"/>
              </p:ext>
            </p:extLst>
          </p:nvPr>
        </p:nvGraphicFramePr>
        <p:xfrm>
          <a:off x="152400" y="1524000"/>
          <a:ext cx="8763001" cy="3499319"/>
        </p:xfrm>
        <a:graphic>
          <a:graphicData uri="http://schemas.openxmlformats.org/drawingml/2006/table">
            <a:tbl>
              <a:tblPr/>
              <a:tblGrid>
                <a:gridCol w="990600"/>
                <a:gridCol w="2666831"/>
                <a:gridCol w="1447969"/>
                <a:gridCol w="1143000"/>
                <a:gridCol w="1447800"/>
                <a:gridCol w="1066801"/>
              </a:tblGrid>
              <a:tr h="309859">
                <a:tc gridSpan="6">
                  <a:txBody>
                    <a:bodyPr/>
                    <a:lstStyle/>
                    <a:p>
                      <a:pPr algn="ctr" fontAlgn="b"/>
                      <a:endParaRPr lang="en-US" sz="2000" b="1" i="0" u="none" strike="noStrike" dirty="0">
                        <a:solidFill>
                          <a:srgbClr val="000000"/>
                        </a:solidFill>
                        <a:effectLst/>
                        <a:latin typeface="Calibri"/>
                      </a:endParaRP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0603">
                <a:tc>
                  <a:txBody>
                    <a:bodyPr/>
                    <a:lstStyle/>
                    <a:p>
                      <a:pPr algn="l" fontAlgn="b"/>
                      <a:r>
                        <a:rPr lang="en-US" sz="1100" b="0" i="0" u="none" strike="noStrike">
                          <a:solidFill>
                            <a:srgbClr val="000000"/>
                          </a:solidFill>
                          <a:effectLst/>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US" sz="1100" b="0" i="0" u="none" strike="noStrike">
                          <a:solidFill>
                            <a:srgbClr val="000000"/>
                          </a:solidFill>
                          <a:effectLst/>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600" b="1" i="0" u="none" strike="noStrike" dirty="0">
                          <a:solidFill>
                            <a:srgbClr val="000000"/>
                          </a:solidFill>
                          <a:effectLst/>
                          <a:latin typeface="Calibri"/>
                        </a:rPr>
                        <a:t>TOTAL AVAILABLE</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600" b="1" i="0" u="none" strike="noStrike" dirty="0">
                          <a:solidFill>
                            <a:srgbClr val="000000"/>
                          </a:solidFill>
                          <a:effectLst/>
                          <a:latin typeface="Calibri"/>
                        </a:rPr>
                        <a:t>ARLE Application Information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hMerge="1">
                  <a:txBody>
                    <a:bodyPr/>
                    <a:lstStyle/>
                    <a:p>
                      <a:endParaRPr lang="en-US"/>
                    </a:p>
                  </a:txBody>
                  <a:tcPr/>
                </a:tc>
                <a:tc hMerge="1">
                  <a:txBody>
                    <a:bodyPr/>
                    <a:lstStyle/>
                    <a:p>
                      <a:endParaRPr lang="en-US"/>
                    </a:p>
                  </a:txBody>
                  <a:tcPr/>
                </a:tc>
              </a:tr>
              <a:tr h="1106639">
                <a:tc>
                  <a:txBody>
                    <a:bodyPr/>
                    <a:lstStyle/>
                    <a:p>
                      <a:pPr algn="ctr" fontAlgn="ctr"/>
                      <a:r>
                        <a:rPr lang="en-US" sz="1400" b="1" i="1" u="none" strike="noStrike" dirty="0">
                          <a:solidFill>
                            <a:srgbClr val="000000"/>
                          </a:solidFill>
                          <a:effectLst/>
                          <a:latin typeface="Calibri"/>
                        </a:rPr>
                        <a:t>Funding Year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1" u="none" strike="noStrike" dirty="0">
                          <a:solidFill>
                            <a:srgbClr val="000000"/>
                          </a:solidFill>
                          <a:effectLst/>
                          <a:latin typeface="Calibri"/>
                        </a:rPr>
                        <a:t>Funds From Revenue Dates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1" u="none" strike="noStrike" dirty="0">
                          <a:solidFill>
                            <a:srgbClr val="000000"/>
                          </a:solidFill>
                          <a:effectLst/>
                          <a:latin typeface="Calibri"/>
                        </a:rPr>
                        <a:t>TOTAL AWARDED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1" u="none" strike="noStrike">
                          <a:solidFill>
                            <a:srgbClr val="000000"/>
                          </a:solidFill>
                          <a:effectLst/>
                          <a:latin typeface="Calibri"/>
                        </a:rPr>
                        <a:t>Total # of Applications Submitted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600" b="1" i="1" u="none" strike="noStrike">
                          <a:solidFill>
                            <a:srgbClr val="000000"/>
                          </a:solidFill>
                          <a:effectLst/>
                          <a:latin typeface="Calibri"/>
                        </a:rPr>
                        <a:t>Total # of Funding Requested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600" b="1" i="1" u="none" strike="noStrike">
                          <a:solidFill>
                            <a:srgbClr val="000000"/>
                          </a:solidFill>
                          <a:effectLst/>
                          <a:latin typeface="Calibri"/>
                        </a:rPr>
                        <a:t>Total # of Applications Awarded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221328">
                <a:tc>
                  <a:txBody>
                    <a:bodyPr/>
                    <a:lstStyle/>
                    <a:p>
                      <a:pPr algn="ctr" fontAlgn="ctr"/>
                      <a:r>
                        <a:rPr lang="en-US" sz="1400" b="0" i="0" u="none" strike="noStrike">
                          <a:solidFill>
                            <a:srgbClr val="000000"/>
                          </a:solidFill>
                          <a:effectLst/>
                          <a:latin typeface="Calibri"/>
                        </a:rPr>
                        <a:t>2010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6/23/2005 to 11/30/2010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$16,838,520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600" b="0" i="0" u="none" strike="noStrike">
                          <a:solidFill>
                            <a:srgbClr val="000000"/>
                          </a:solidFill>
                          <a:effectLst/>
                          <a:latin typeface="Calibri"/>
                        </a:rPr>
                        <a:t>$68,516,084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600" b="0" i="0" u="none" strike="noStrike">
                          <a:solidFill>
                            <a:srgbClr val="000000"/>
                          </a:solidFill>
                          <a:effectLst/>
                          <a:latin typeface="Calibri"/>
                        </a:rPr>
                        <a:t>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221328">
                <a:tc>
                  <a:txBody>
                    <a:bodyPr/>
                    <a:lstStyle/>
                    <a:p>
                      <a:pPr algn="ctr" fontAlgn="ctr"/>
                      <a:r>
                        <a:rPr lang="en-US" sz="1400" b="0" i="0" u="none" strike="noStrike">
                          <a:solidFill>
                            <a:srgbClr val="000000"/>
                          </a:solidFill>
                          <a:effectLst/>
                          <a:latin typeface="Calibri"/>
                        </a:rPr>
                        <a:t>2011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11/30/2010 to 06/30/2011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$2,999,168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307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600" b="0" i="0" u="none" strike="noStrike">
                          <a:solidFill>
                            <a:srgbClr val="000000"/>
                          </a:solidFill>
                          <a:effectLst/>
                          <a:latin typeface="Calibri"/>
                        </a:rPr>
                        <a:t>$27,311,041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600" b="0" i="0" u="none" strike="noStrike">
                          <a:solidFill>
                            <a:srgbClr val="000000"/>
                          </a:solidFill>
                          <a:effectLst/>
                          <a:latin typeface="Calibri"/>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221328">
                <a:tc>
                  <a:txBody>
                    <a:bodyPr/>
                    <a:lstStyle/>
                    <a:p>
                      <a:pPr algn="ctr" fontAlgn="ctr"/>
                      <a:r>
                        <a:rPr lang="en-US" sz="1400" b="0" i="0" u="none" strike="noStrike">
                          <a:solidFill>
                            <a:srgbClr val="000000"/>
                          </a:solidFill>
                          <a:effectLst/>
                          <a:latin typeface="Calibri"/>
                        </a:rPr>
                        <a:t>2012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7/1/2011 to 6/30/2012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$4,692,828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269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600" b="0" i="0" u="none" strike="noStrike">
                          <a:solidFill>
                            <a:srgbClr val="000000"/>
                          </a:solidFill>
                          <a:effectLst/>
                          <a:latin typeface="Calibri"/>
                        </a:rPr>
                        <a:t>$25,562,747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600" b="0" i="0" u="none" strike="noStrike">
                          <a:solidFill>
                            <a:srgbClr val="000000"/>
                          </a:solidFill>
                          <a:effectLst/>
                          <a:latin typeface="Calibri"/>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221328">
                <a:tc>
                  <a:txBody>
                    <a:bodyPr/>
                    <a:lstStyle/>
                    <a:p>
                      <a:pPr algn="ctr" fontAlgn="ctr"/>
                      <a:r>
                        <a:rPr lang="en-US" sz="1400" b="0" i="0" u="none" strike="noStrike">
                          <a:solidFill>
                            <a:srgbClr val="000000"/>
                          </a:solidFill>
                          <a:effectLst/>
                          <a:latin typeface="Calibri"/>
                        </a:rPr>
                        <a:t>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7/1/2012 to 6/30/2013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$8,798,895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131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600" b="0" i="0" u="none" strike="noStrike">
                          <a:solidFill>
                            <a:srgbClr val="000000"/>
                          </a:solidFill>
                          <a:effectLst/>
                          <a:latin typeface="Calibri"/>
                        </a:rPr>
                        <a:t>$22,757,702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600" b="0" i="0" u="none" strike="noStrike">
                          <a:solidFill>
                            <a:srgbClr val="000000"/>
                          </a:solidFill>
                          <a:effectLst/>
                          <a:latin typeface="Calibri"/>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221328">
                <a:tc>
                  <a:txBody>
                    <a:bodyPr/>
                    <a:lstStyle/>
                    <a:p>
                      <a:pPr algn="ctr" fontAlgn="ctr"/>
                      <a:r>
                        <a:rPr lang="en-US" sz="1400" b="0" i="0" u="none" strike="noStrike">
                          <a:solidFill>
                            <a:srgbClr val="000000"/>
                          </a:solidFill>
                          <a:effectLst/>
                          <a:latin typeface="Calibri"/>
                        </a:rPr>
                        <a:t>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7/1/2013 to 6/30/2014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$6,554,328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226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600" b="0" i="0" u="none" strike="noStrike">
                          <a:solidFill>
                            <a:srgbClr val="000000"/>
                          </a:solidFill>
                          <a:effectLst/>
                          <a:latin typeface="Calibri"/>
                        </a:rPr>
                        <a:t>$41,048,116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600" b="0" i="0" u="none" strike="noStrike">
                          <a:solidFill>
                            <a:srgbClr val="000000"/>
                          </a:solidFill>
                          <a:effectLst/>
                          <a:latin typeface="Calibri"/>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276660">
                <a:tc>
                  <a:txBody>
                    <a:bodyPr/>
                    <a:lstStyle/>
                    <a:p>
                      <a:pPr algn="ctr" fontAlgn="b"/>
                      <a:r>
                        <a:rPr lang="en-US" sz="1400" b="1" i="0" u="none" strike="noStrike">
                          <a:solidFill>
                            <a:srgbClr val="FF0000"/>
                          </a:solidFill>
                          <a:effectLst/>
                          <a:latin typeface="Calibri"/>
                        </a:rPr>
                        <a:t>Totals: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1" i="0" u="none" strike="noStrike">
                          <a:solidFill>
                            <a:srgbClr val="FF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2000" b="1" i="0" u="none" strike="noStrike">
                          <a:solidFill>
                            <a:srgbClr val="FF0000"/>
                          </a:solidFill>
                          <a:effectLst/>
                          <a:latin typeface="Calibri"/>
                        </a:rPr>
                        <a:t>$39,883,739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000" b="1" i="0" u="none" strike="noStrike">
                          <a:solidFill>
                            <a:srgbClr val="FF0000"/>
                          </a:solidFill>
                          <a:effectLst/>
                          <a:latin typeface="Calibri"/>
                        </a:rPr>
                        <a:t>1,233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2000" b="1" i="0" u="none" strike="noStrike">
                          <a:solidFill>
                            <a:srgbClr val="FF0000"/>
                          </a:solidFill>
                          <a:effectLst/>
                          <a:latin typeface="Calibri"/>
                        </a:rPr>
                        <a:t>$185,195,690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2000" b="1" i="0" u="none" strike="noStrike" dirty="0">
                          <a:solidFill>
                            <a:srgbClr val="FF0000"/>
                          </a:solidFill>
                          <a:effectLst/>
                          <a:latin typeface="Calibri"/>
                        </a:rPr>
                        <a:t>275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3999212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ARLE Funding Program Information</a:t>
            </a:r>
            <a:endParaRPr lang="en-US"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200"/>
            <a:ext cx="6202499" cy="537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400800" y="5410200"/>
            <a:ext cx="2362200" cy="1186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6767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295" y="1213281"/>
            <a:ext cx="5498888" cy="301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791200" y="5791200"/>
            <a:ext cx="2895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81025" y="590490"/>
            <a:ext cx="8077200" cy="523220"/>
          </a:xfrm>
          <a:prstGeom prst="rect">
            <a:avLst/>
          </a:prstGeom>
          <a:noFill/>
        </p:spPr>
        <p:txBody>
          <a:bodyPr wrap="square" rtlCol="0">
            <a:spAutoFit/>
          </a:bodyPr>
          <a:lstStyle/>
          <a:p>
            <a:pPr algn="ctr"/>
            <a:r>
              <a:rPr lang="en-US" sz="2800" b="1" dirty="0" smtClean="0">
                <a:solidFill>
                  <a:schemeClr val="bg1"/>
                </a:solidFill>
                <a:latin typeface="+mn-lt"/>
              </a:rPr>
              <a:t>Green Light-Go Program</a:t>
            </a:r>
            <a:endParaRPr lang="en-US" sz="2800" b="1" dirty="0">
              <a:solidFill>
                <a:schemeClr val="bg1"/>
              </a:solidFill>
              <a:latin typeface="+mn-lt"/>
            </a:endParaRPr>
          </a:p>
        </p:txBody>
      </p:sp>
      <p:sp>
        <p:nvSpPr>
          <p:cNvPr id="4" name="TextBox 3"/>
          <p:cNvSpPr txBox="1"/>
          <p:nvPr/>
        </p:nvSpPr>
        <p:spPr>
          <a:xfrm>
            <a:off x="377288" y="4114800"/>
            <a:ext cx="8484674" cy="2308324"/>
          </a:xfrm>
          <a:prstGeom prst="rect">
            <a:avLst/>
          </a:prstGeom>
          <a:noFill/>
        </p:spPr>
        <p:txBody>
          <a:bodyPr wrap="square" rtlCol="0">
            <a:spAutoFit/>
          </a:bodyPr>
          <a:lstStyle/>
          <a:p>
            <a:r>
              <a:rPr lang="en-US" sz="2000" b="1" dirty="0" smtClean="0">
                <a:latin typeface="+mn-lt"/>
              </a:rPr>
              <a:t>Program Objectives:</a:t>
            </a:r>
          </a:p>
          <a:p>
            <a:pPr marL="285750" indent="-285750">
              <a:buFont typeface="Arial" panose="020B0604020202020204" pitchFamily="34" charset="0"/>
              <a:buChar char="•"/>
            </a:pPr>
            <a:r>
              <a:rPr lang="en-US" sz="2000" dirty="0" smtClean="0">
                <a:latin typeface="+mn-lt"/>
              </a:rPr>
              <a:t>Sustainable funding for traffic signals on State Highways</a:t>
            </a:r>
          </a:p>
          <a:p>
            <a:pPr marL="285750" indent="-285750">
              <a:buFont typeface="Arial" panose="020B0604020202020204" pitchFamily="34" charset="0"/>
              <a:buChar char="•"/>
            </a:pPr>
            <a:r>
              <a:rPr lang="en-US" sz="2000" dirty="0">
                <a:latin typeface="+mn-lt"/>
              </a:rPr>
              <a:t>Focus on safety and </a:t>
            </a:r>
            <a:r>
              <a:rPr lang="en-US" sz="2000" dirty="0" smtClean="0">
                <a:latin typeface="+mn-lt"/>
              </a:rPr>
              <a:t>mobility concerns by reducing delay, motorist travel times, energy, gas consumption, and greenhouse gas emissions</a:t>
            </a:r>
          </a:p>
          <a:p>
            <a:pPr marL="285750" indent="-285750">
              <a:buFont typeface="Arial" panose="020B0604020202020204" pitchFamily="34" charset="0"/>
              <a:buChar char="•"/>
            </a:pPr>
            <a:r>
              <a:rPr lang="en-US" sz="2000" dirty="0" smtClean="0">
                <a:latin typeface="+mn-lt"/>
              </a:rPr>
              <a:t>Promote and encourage multi-municipal cooperation</a:t>
            </a:r>
          </a:p>
          <a:p>
            <a:pPr marL="285750" indent="-285750">
              <a:buFont typeface="Arial" panose="020B0604020202020204" pitchFamily="34" charset="0"/>
              <a:buChar char="•"/>
            </a:pPr>
            <a:r>
              <a:rPr lang="en-US" sz="2000" dirty="0" smtClean="0">
                <a:latin typeface="+mn-lt"/>
              </a:rPr>
              <a:t>Maintenance and Operations Accountability</a:t>
            </a:r>
          </a:p>
        </p:txBody>
      </p:sp>
    </p:spTree>
    <p:extLst>
      <p:ext uri="{BB962C8B-B14F-4D97-AF65-F5344CB8AC3E}">
        <p14:creationId xmlns:p14="http://schemas.microsoft.com/office/powerpoint/2010/main" val="39113756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14600"/>
            <a:ext cx="8229600" cy="914400"/>
          </a:xfrm>
        </p:spPr>
        <p:txBody>
          <a:bodyPr/>
          <a:lstStyle/>
          <a:p>
            <a:pPr algn="ctr"/>
            <a:r>
              <a:rPr lang="en-US" sz="2400" b="1" dirty="0" smtClean="0">
                <a:solidFill>
                  <a:srgbClr val="FF0000"/>
                </a:solidFill>
              </a:rPr>
              <a:t>Traffic Signal Portal</a:t>
            </a:r>
            <a:r>
              <a:rPr lang="en-US" sz="2400" dirty="0" smtClean="0">
                <a:solidFill>
                  <a:srgbClr val="FF0000"/>
                </a:solidFill>
              </a:rPr>
              <a:t/>
            </a:r>
            <a:br>
              <a:rPr lang="en-US" sz="2400" dirty="0" smtClean="0">
                <a:solidFill>
                  <a:srgbClr val="FF0000"/>
                </a:solidFill>
              </a:rPr>
            </a:br>
            <a:r>
              <a:rPr lang="en-US" sz="2400" dirty="0" smtClean="0">
                <a:solidFill>
                  <a:srgbClr val="FF0000"/>
                </a:solidFill>
                <a:hlinkClick r:id="rId3"/>
              </a:rPr>
              <a:t>www.dot.state.pa.us/signals</a:t>
            </a:r>
            <a:endParaRPr lang="en-US" sz="2400" dirty="0">
              <a:solidFill>
                <a:srgbClr val="FF0000"/>
              </a:solidFill>
            </a:endParaRPr>
          </a:p>
        </p:txBody>
      </p:sp>
      <p:sp>
        <p:nvSpPr>
          <p:cNvPr id="3" name="Content Placeholder 2"/>
          <p:cNvSpPr>
            <a:spLocks noGrp="1"/>
          </p:cNvSpPr>
          <p:nvPr>
            <p:ph idx="1"/>
          </p:nvPr>
        </p:nvSpPr>
        <p:spPr>
          <a:xfrm>
            <a:off x="381000" y="228600"/>
            <a:ext cx="8229600" cy="2590800"/>
          </a:xfrm>
        </p:spPr>
        <p:txBody>
          <a:bodyPr/>
          <a:lstStyle/>
          <a:p>
            <a:pPr marL="0" indent="0" algn="ctr">
              <a:buNone/>
            </a:pPr>
            <a:endParaRPr lang="en-US" sz="4400" dirty="0" smtClean="0"/>
          </a:p>
          <a:p>
            <a:pPr marL="0" indent="0" algn="ctr">
              <a:buNone/>
            </a:pPr>
            <a:r>
              <a:rPr lang="en-US" sz="8000" b="1" dirty="0" smtClean="0"/>
              <a:t>Questions?</a:t>
            </a:r>
            <a:endParaRPr lang="en-US" sz="8000" dirty="0"/>
          </a:p>
        </p:txBody>
      </p:sp>
      <p:sp>
        <p:nvSpPr>
          <p:cNvPr id="4" name="TextBox 3"/>
          <p:cNvSpPr txBox="1"/>
          <p:nvPr/>
        </p:nvSpPr>
        <p:spPr>
          <a:xfrm>
            <a:off x="152400" y="4343400"/>
            <a:ext cx="6781800" cy="2308324"/>
          </a:xfrm>
          <a:prstGeom prst="rect">
            <a:avLst/>
          </a:prstGeom>
          <a:noFill/>
        </p:spPr>
        <p:txBody>
          <a:bodyPr>
            <a:spAutoFit/>
          </a:bodyPr>
          <a:lstStyle/>
          <a:p>
            <a:pPr>
              <a:defRPr/>
            </a:pPr>
            <a:r>
              <a:rPr lang="en-US" sz="1600" b="1" i="1" dirty="0">
                <a:latin typeface="+mj-lt"/>
              </a:rPr>
              <a:t>Daniel Farley</a:t>
            </a:r>
          </a:p>
          <a:p>
            <a:pPr>
              <a:defRPr/>
            </a:pPr>
            <a:r>
              <a:rPr lang="en-US" sz="1600" b="1" i="1" dirty="0" smtClean="0">
                <a:latin typeface="+mj-lt"/>
              </a:rPr>
              <a:t>Chief, </a:t>
            </a:r>
            <a:r>
              <a:rPr lang="en-US" sz="1600" b="1" i="1" dirty="0">
                <a:latin typeface="+mj-lt"/>
              </a:rPr>
              <a:t>Traffic Signal </a:t>
            </a:r>
            <a:r>
              <a:rPr lang="en-US" sz="1600" b="1" i="1" dirty="0" smtClean="0">
                <a:latin typeface="+mj-lt"/>
              </a:rPr>
              <a:t>and Arterial Management</a:t>
            </a:r>
            <a:endParaRPr lang="en-US" sz="1600" b="1" i="1" dirty="0">
              <a:latin typeface="+mj-lt"/>
            </a:endParaRPr>
          </a:p>
          <a:p>
            <a:pPr>
              <a:defRPr/>
            </a:pPr>
            <a:r>
              <a:rPr lang="en-US" sz="1600" b="1" i="1" dirty="0">
                <a:latin typeface="+mj-lt"/>
              </a:rPr>
              <a:t>PennDOT, Bureau of Maintenance and </a:t>
            </a:r>
            <a:r>
              <a:rPr lang="en-US" sz="1600" b="1" i="1" dirty="0" smtClean="0">
                <a:latin typeface="+mj-lt"/>
              </a:rPr>
              <a:t>Operations</a:t>
            </a:r>
          </a:p>
          <a:p>
            <a:pPr>
              <a:defRPr/>
            </a:pPr>
            <a:r>
              <a:rPr lang="en-US" sz="1600" b="1" i="1" dirty="0" smtClean="0">
                <a:latin typeface="+mj-lt"/>
                <a:hlinkClick r:id="rId4"/>
              </a:rPr>
              <a:t>dfarley@pa.gov</a:t>
            </a:r>
            <a:endParaRPr lang="en-US" sz="1600" b="1" i="1" dirty="0" smtClean="0">
              <a:latin typeface="+mj-lt"/>
            </a:endParaRPr>
          </a:p>
          <a:p>
            <a:pPr>
              <a:defRPr/>
            </a:pPr>
            <a:r>
              <a:rPr lang="en-US" sz="1600" b="1" i="1" dirty="0" smtClean="0">
                <a:latin typeface="+mj-lt"/>
              </a:rPr>
              <a:t>(717) 783-0333</a:t>
            </a:r>
          </a:p>
          <a:p>
            <a:pPr>
              <a:defRPr/>
            </a:pPr>
            <a:endParaRPr lang="en-US" sz="1600" b="1" i="1" dirty="0">
              <a:latin typeface="+mj-lt"/>
            </a:endParaRPr>
          </a:p>
          <a:p>
            <a:pPr>
              <a:defRPr/>
            </a:pPr>
            <a:r>
              <a:rPr lang="en-US" sz="1600" b="1" i="1" dirty="0" smtClean="0">
                <a:latin typeface="+mj-lt"/>
              </a:rPr>
              <a:t>Green </a:t>
            </a:r>
            <a:r>
              <a:rPr lang="en-US" sz="1600" b="1" i="1" dirty="0">
                <a:latin typeface="+mj-lt"/>
              </a:rPr>
              <a:t>Light – Go Resource Account</a:t>
            </a:r>
            <a:endParaRPr lang="en-US" sz="1600" b="1" i="1" dirty="0">
              <a:latin typeface="+mj-lt"/>
              <a:hlinkClick r:id="rId5"/>
            </a:endParaRPr>
          </a:p>
          <a:p>
            <a:pPr>
              <a:defRPr/>
            </a:pPr>
            <a:r>
              <a:rPr lang="en-US" sz="1600" b="1" i="1" dirty="0" smtClean="0">
                <a:latin typeface="+mj-lt"/>
                <a:hlinkClick r:id="rId5"/>
              </a:rPr>
              <a:t>RA-PDSIGNALFUNDING@pa.gov</a:t>
            </a:r>
            <a:endParaRPr lang="en-US" sz="1600" b="1" i="1" dirty="0">
              <a:latin typeface="+mj-lt"/>
            </a:endParaRPr>
          </a:p>
          <a:p>
            <a:pPr>
              <a:defRPr/>
            </a:pPr>
            <a:endParaRPr lang="en-US" sz="1600" i="1" dirty="0">
              <a:latin typeface="+mj-lt"/>
            </a:endParaRPr>
          </a:p>
        </p:txBody>
      </p:sp>
      <p:pic>
        <p:nvPicPr>
          <p:cNvPr id="143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962400"/>
            <a:ext cx="2428875" cy="179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1399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295" y="1213281"/>
            <a:ext cx="5498888" cy="301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791200" y="5791200"/>
            <a:ext cx="2895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75709" y="533400"/>
            <a:ext cx="8077200" cy="523220"/>
          </a:xfrm>
          <a:prstGeom prst="rect">
            <a:avLst/>
          </a:prstGeom>
          <a:noFill/>
        </p:spPr>
        <p:txBody>
          <a:bodyPr wrap="square" rtlCol="0">
            <a:spAutoFit/>
          </a:bodyPr>
          <a:lstStyle/>
          <a:p>
            <a:pPr algn="ctr"/>
            <a:r>
              <a:rPr lang="en-US" sz="2800" b="1" dirty="0">
                <a:solidFill>
                  <a:schemeClr val="bg1"/>
                </a:solidFill>
                <a:latin typeface="+mn-lt"/>
              </a:rPr>
              <a:t>Green Light-Go </a:t>
            </a:r>
            <a:r>
              <a:rPr lang="en-US" sz="2800" b="1" dirty="0" smtClean="0">
                <a:solidFill>
                  <a:schemeClr val="bg1"/>
                </a:solidFill>
                <a:latin typeface="+mn-lt"/>
              </a:rPr>
              <a:t>Program</a:t>
            </a:r>
            <a:endParaRPr lang="en-US" sz="2800" b="1" dirty="0">
              <a:solidFill>
                <a:schemeClr val="bg1"/>
              </a:solidFill>
              <a:latin typeface="+mn-lt"/>
            </a:endParaRPr>
          </a:p>
        </p:txBody>
      </p:sp>
      <p:sp>
        <p:nvSpPr>
          <p:cNvPr id="10" name="TextBox 9"/>
          <p:cNvSpPr txBox="1"/>
          <p:nvPr/>
        </p:nvSpPr>
        <p:spPr>
          <a:xfrm>
            <a:off x="126798" y="4064391"/>
            <a:ext cx="9509769"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mn-lt"/>
              </a:rPr>
              <a:t>Existing Traffic Signals on State Highways</a:t>
            </a:r>
          </a:p>
          <a:p>
            <a:pPr marL="285750" indent="-285750">
              <a:buFont typeface="Arial" panose="020B0604020202020204" pitchFamily="34" charset="0"/>
              <a:buChar char="•"/>
            </a:pPr>
            <a:r>
              <a:rPr lang="en-US" sz="2000" dirty="0" smtClean="0">
                <a:latin typeface="+mn-lt"/>
              </a:rPr>
              <a:t>Municipal completes an electronic application </a:t>
            </a:r>
          </a:p>
          <a:p>
            <a:pPr marL="285750" indent="-285750">
              <a:buFont typeface="Arial" panose="020B0604020202020204" pitchFamily="34" charset="0"/>
              <a:buChar char="•"/>
            </a:pPr>
            <a:r>
              <a:rPr lang="en-US" sz="2000" dirty="0" smtClean="0">
                <a:latin typeface="+mn-lt"/>
              </a:rPr>
              <a:t>At least 50% match using municipal or private cash</a:t>
            </a:r>
          </a:p>
          <a:p>
            <a:pPr marL="285750" indent="-285750">
              <a:buFont typeface="Arial" panose="020B0604020202020204" pitchFamily="34" charset="0"/>
              <a:buChar char="•"/>
            </a:pPr>
            <a:r>
              <a:rPr lang="en-US" sz="2000" u="sng" dirty="0" smtClean="0">
                <a:latin typeface="+mn-lt"/>
              </a:rPr>
              <a:t>Local Grant Element </a:t>
            </a:r>
            <a:r>
              <a:rPr lang="en-US" sz="2000" dirty="0" smtClean="0">
                <a:latin typeface="+mn-lt"/>
              </a:rPr>
              <a:t>– Municipal Managed Projects</a:t>
            </a:r>
          </a:p>
          <a:p>
            <a:pPr marL="285750" indent="-285750">
              <a:buFont typeface="Arial" panose="020B0604020202020204" pitchFamily="34" charset="0"/>
              <a:buChar char="•"/>
            </a:pPr>
            <a:r>
              <a:rPr lang="en-US" sz="2000" u="sng" dirty="0" smtClean="0">
                <a:latin typeface="+mn-lt"/>
              </a:rPr>
              <a:t>PennDOT Project Element </a:t>
            </a:r>
            <a:r>
              <a:rPr lang="en-US" sz="2000" dirty="0" smtClean="0">
                <a:latin typeface="+mn-lt"/>
              </a:rPr>
              <a:t>– PennDOT Managed Projects</a:t>
            </a:r>
          </a:p>
          <a:p>
            <a:pPr marL="285750" indent="-285750">
              <a:buFont typeface="Arial" panose="020B0604020202020204" pitchFamily="34" charset="0"/>
              <a:buChar char="•"/>
            </a:pPr>
            <a:r>
              <a:rPr lang="en-US" sz="2000" dirty="0" smtClean="0">
                <a:latin typeface="+mn-lt"/>
              </a:rPr>
              <a:t>Program Guidance available at: </a:t>
            </a:r>
            <a:r>
              <a:rPr lang="en-US" sz="2000" dirty="0" smtClean="0">
                <a:latin typeface="+mn-lt"/>
                <a:hlinkClick r:id="rId3"/>
              </a:rPr>
              <a:t>www.dot.state.pa.us/signals</a:t>
            </a:r>
            <a:endParaRPr lang="en-US" sz="2000" dirty="0" smtClean="0">
              <a:latin typeface="+mn-lt"/>
            </a:endParaRPr>
          </a:p>
          <a:p>
            <a:pPr marL="285750" lvl="0" indent="-285750">
              <a:buFont typeface="Arial" panose="020B0604020202020204" pitchFamily="34" charset="0"/>
              <a:buChar char="•"/>
            </a:pPr>
            <a:r>
              <a:rPr lang="en-US" sz="2000" dirty="0" smtClean="0">
                <a:latin typeface="+mn-lt"/>
              </a:rPr>
              <a:t>Agreement to the Terms and Conditions, Signed </a:t>
            </a:r>
            <a:r>
              <a:rPr lang="en-US" sz="2000" dirty="0">
                <a:latin typeface="+mn-lt"/>
              </a:rPr>
              <a:t>agreement, traffic signal permit, and new TE-160 Form (Application for Traffic Signal Approval) required before </a:t>
            </a:r>
            <a:r>
              <a:rPr lang="en-US" sz="2000" dirty="0" smtClean="0">
                <a:latin typeface="+mn-lt"/>
              </a:rPr>
              <a:t>an award</a:t>
            </a:r>
            <a:endParaRPr lang="en-US" sz="2000" dirty="0">
              <a:latin typeface="+mn-lt"/>
            </a:endParaRPr>
          </a:p>
          <a:p>
            <a:pPr marL="285750" indent="-285750">
              <a:buFont typeface="Arial" panose="020B0604020202020204" pitchFamily="34" charset="0"/>
              <a:buChar char="•"/>
            </a:pPr>
            <a:endParaRPr lang="en-US" sz="2000" dirty="0" smtClean="0">
              <a:latin typeface="+mn-lt"/>
            </a:endParaRPr>
          </a:p>
          <a:p>
            <a:pPr marL="742950" lvl="1" indent="-285750">
              <a:buFont typeface="Arial" panose="020B0604020202020204" pitchFamily="34" charset="0"/>
              <a:buChar char="•"/>
            </a:pPr>
            <a:endParaRPr lang="en-US" sz="2000" dirty="0" smtClean="0">
              <a:latin typeface="+mn-lt"/>
            </a:endParaRPr>
          </a:p>
        </p:txBody>
      </p:sp>
    </p:spTree>
    <p:extLst>
      <p:ext uri="{BB962C8B-B14F-4D97-AF65-F5344CB8AC3E}">
        <p14:creationId xmlns:p14="http://schemas.microsoft.com/office/powerpoint/2010/main" val="3728617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91200" y="5791200"/>
            <a:ext cx="2895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09600" y="533400"/>
            <a:ext cx="8077200" cy="523220"/>
          </a:xfrm>
          <a:prstGeom prst="rect">
            <a:avLst/>
          </a:prstGeom>
          <a:noFill/>
        </p:spPr>
        <p:txBody>
          <a:bodyPr wrap="square" rtlCol="0">
            <a:spAutoFit/>
          </a:bodyPr>
          <a:lstStyle/>
          <a:p>
            <a:pPr algn="ctr"/>
            <a:r>
              <a:rPr lang="en-US" sz="2800" b="1" dirty="0">
                <a:solidFill>
                  <a:schemeClr val="bg1"/>
                </a:solidFill>
                <a:latin typeface="+mn-lt"/>
              </a:rPr>
              <a:t>Green Light-Go </a:t>
            </a:r>
            <a:r>
              <a:rPr lang="en-US" sz="2800" b="1" dirty="0" smtClean="0">
                <a:solidFill>
                  <a:schemeClr val="bg1"/>
                </a:solidFill>
                <a:latin typeface="+mn-lt"/>
              </a:rPr>
              <a:t>Program</a:t>
            </a:r>
            <a:endParaRPr lang="en-US" sz="2800" b="1" dirty="0">
              <a:solidFill>
                <a:schemeClr val="bg1"/>
              </a:solidFill>
              <a:latin typeface="+mn-lt"/>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037" y="4160869"/>
            <a:ext cx="6971763" cy="2718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7295" y="1213281"/>
            <a:ext cx="5498888" cy="301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82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5791200" y="5791200"/>
            <a:ext cx="2895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81025" y="590490"/>
            <a:ext cx="8077200" cy="461665"/>
          </a:xfrm>
          <a:prstGeom prst="rect">
            <a:avLst/>
          </a:prstGeom>
          <a:noFill/>
        </p:spPr>
        <p:txBody>
          <a:bodyPr wrap="square" rtlCol="0">
            <a:spAutoFit/>
          </a:bodyPr>
          <a:lstStyle/>
          <a:p>
            <a:pPr algn="ctr"/>
            <a:r>
              <a:rPr lang="en-US" sz="2400" b="1" dirty="0" smtClean="0">
                <a:solidFill>
                  <a:schemeClr val="bg1"/>
                </a:solidFill>
                <a:latin typeface="+mn-lt"/>
              </a:rPr>
              <a:t>Year 1 (SFY 14/15) Program Update</a:t>
            </a:r>
            <a:endParaRPr lang="en-US" sz="2400" b="1" dirty="0">
              <a:solidFill>
                <a:schemeClr val="bg1"/>
              </a:solidFill>
              <a:latin typeface="+mn-lt"/>
            </a:endParaRPr>
          </a:p>
        </p:txBody>
      </p:sp>
      <p:sp>
        <p:nvSpPr>
          <p:cNvPr id="4" name="Rectangle 3"/>
          <p:cNvSpPr/>
          <p:nvPr/>
        </p:nvSpPr>
        <p:spPr>
          <a:xfrm>
            <a:off x="152400" y="1271595"/>
            <a:ext cx="9296400" cy="5262979"/>
          </a:xfrm>
          <a:prstGeom prst="rect">
            <a:avLst/>
          </a:prstGeom>
        </p:spPr>
        <p:txBody>
          <a:bodyPr wrap="square">
            <a:spAutoFit/>
          </a:bodyPr>
          <a:lstStyle/>
          <a:p>
            <a:pPr marL="342900" lvl="0" indent="-342900">
              <a:buFont typeface="Arial" panose="020B0604020202020204" pitchFamily="34" charset="0"/>
              <a:buChar char="•"/>
            </a:pPr>
            <a:r>
              <a:rPr lang="en-US" sz="2400" dirty="0" smtClean="0"/>
              <a:t>Focused on Retiming and LED upgrades</a:t>
            </a:r>
          </a:p>
          <a:p>
            <a:pPr marL="342900" lvl="0" indent="-342900">
              <a:buFont typeface="Arial" panose="020B0604020202020204" pitchFamily="34" charset="0"/>
              <a:buChar char="•"/>
            </a:pPr>
            <a:r>
              <a:rPr lang="en-US" sz="2400" dirty="0" smtClean="0"/>
              <a:t>Up to $10 Million allocated</a:t>
            </a:r>
          </a:p>
          <a:p>
            <a:pPr marL="342900" lvl="0" indent="-342900">
              <a:buFont typeface="Arial" panose="020B0604020202020204" pitchFamily="34" charset="0"/>
              <a:buChar char="•"/>
            </a:pPr>
            <a:r>
              <a:rPr lang="en-US" sz="2400" dirty="0" smtClean="0"/>
              <a:t>Municipal Application Period: September 27</a:t>
            </a:r>
            <a:r>
              <a:rPr lang="en-US" sz="2400" baseline="30000" dirty="0" smtClean="0"/>
              <a:t>th</a:t>
            </a:r>
            <a:r>
              <a:rPr lang="en-US" sz="2400" dirty="0" smtClean="0"/>
              <a:t> to November 14</a:t>
            </a:r>
            <a:r>
              <a:rPr lang="en-US" sz="2400" baseline="30000" dirty="0" smtClean="0"/>
              <a:t>th </a:t>
            </a:r>
            <a:endParaRPr lang="en-US" sz="2400" dirty="0"/>
          </a:p>
          <a:p>
            <a:pPr marL="342900" lvl="0" indent="-342900">
              <a:buFont typeface="Arial" panose="020B0604020202020204" pitchFamily="34" charset="0"/>
              <a:buChar char="•"/>
            </a:pPr>
            <a:r>
              <a:rPr lang="en-US" sz="2400" dirty="0" smtClean="0"/>
              <a:t>72 Applications were received</a:t>
            </a:r>
          </a:p>
          <a:p>
            <a:pPr marL="342900" lvl="0" indent="-342900">
              <a:buFont typeface="Arial" panose="020B0604020202020204" pitchFamily="34" charset="0"/>
              <a:buChar char="•"/>
            </a:pPr>
            <a:r>
              <a:rPr lang="en-US" sz="2400" dirty="0" smtClean="0"/>
              <a:t>26 Applications were determined to be </a:t>
            </a:r>
            <a:r>
              <a:rPr lang="en-US" sz="2400" dirty="0" smtClean="0"/>
              <a:t>Ine</a:t>
            </a:r>
            <a:r>
              <a:rPr lang="en-US" sz="2400" dirty="0" smtClean="0"/>
              <a:t>ligible </a:t>
            </a:r>
            <a:r>
              <a:rPr lang="en-US" sz="2400" dirty="0" smtClean="0"/>
              <a:t>for Year 1 </a:t>
            </a:r>
          </a:p>
          <a:p>
            <a:pPr marL="342900" lvl="0" indent="-342900">
              <a:buFont typeface="Arial" panose="020B0604020202020204" pitchFamily="34" charset="0"/>
              <a:buChar char="•"/>
            </a:pPr>
            <a:r>
              <a:rPr lang="en-US" sz="2400" dirty="0" smtClean="0"/>
              <a:t>Ineligible </a:t>
            </a:r>
            <a:r>
              <a:rPr lang="en-US" sz="2400" dirty="0" smtClean="0"/>
              <a:t>applications will be automatically part of Year 2 and municipalities will be notified in the next few days</a:t>
            </a:r>
          </a:p>
          <a:p>
            <a:pPr marL="342900" lvl="0" indent="-342900">
              <a:buFont typeface="Arial" panose="020B0604020202020204" pitchFamily="34" charset="0"/>
              <a:buChar char="•"/>
            </a:pPr>
            <a:r>
              <a:rPr lang="en-US" sz="2400" dirty="0" smtClean="0"/>
              <a:t>Year 1 Awards were announced in a December 22, 2014 Press release</a:t>
            </a:r>
          </a:p>
          <a:p>
            <a:pPr marL="342900" lvl="0" indent="-342900">
              <a:buFont typeface="Arial" panose="020B0604020202020204" pitchFamily="34" charset="0"/>
              <a:buChar char="•"/>
            </a:pPr>
            <a:r>
              <a:rPr lang="en-US" sz="2400" dirty="0" smtClean="0"/>
              <a:t>Projects that were recommended will be given an Offer to confirm the 50% match submission and sign the program agreement</a:t>
            </a:r>
          </a:p>
          <a:p>
            <a:pPr marL="342900" lvl="0" indent="-342900">
              <a:buFont typeface="Arial" panose="020B0604020202020204" pitchFamily="34" charset="0"/>
              <a:buChar char="•"/>
            </a:pPr>
            <a:r>
              <a:rPr lang="en-US" sz="2400" dirty="0" smtClean="0"/>
              <a:t>Central Office is performing a statewide Traffic Signal Asset Management Data Collection </a:t>
            </a:r>
            <a:r>
              <a:rPr lang="en-US" sz="2400" i="1" dirty="0" smtClean="0">
                <a:solidFill>
                  <a:srgbClr val="FF0000"/>
                </a:solidFill>
              </a:rPr>
              <a:t>(ECMS Agreement E03463)</a:t>
            </a:r>
            <a:endParaRPr lang="en-US" sz="2400" i="1" dirty="0">
              <a:solidFill>
                <a:srgbClr val="FF0000"/>
              </a:solidFill>
            </a:endParaRPr>
          </a:p>
        </p:txBody>
      </p:sp>
    </p:spTree>
    <p:extLst>
      <p:ext uri="{BB962C8B-B14F-4D97-AF65-F5344CB8AC3E}">
        <p14:creationId xmlns:p14="http://schemas.microsoft.com/office/powerpoint/2010/main" val="4094545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76200" y="3733800"/>
            <a:ext cx="8866967" cy="0"/>
          </a:xfrm>
          <a:prstGeom prst="line">
            <a:avLst/>
          </a:prstGeom>
          <a:ln w="412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527437"/>
            <a:ext cx="8839200" cy="749300"/>
          </a:xfrm>
        </p:spPr>
        <p:txBody>
          <a:bodyPr/>
          <a:lstStyle/>
          <a:p>
            <a:r>
              <a:rPr lang="en-US" sz="2200" b="1" dirty="0" smtClean="0"/>
              <a:t>Traffic Signal Asset Management System (TSAMS)</a:t>
            </a:r>
            <a:endParaRPr lang="en-US" sz="2200" b="1" dirty="0"/>
          </a:p>
        </p:txBody>
      </p:sp>
      <p:sp>
        <p:nvSpPr>
          <p:cNvPr id="5" name="Flowchart: Magnetic Disk 4"/>
          <p:cNvSpPr/>
          <p:nvPr/>
        </p:nvSpPr>
        <p:spPr>
          <a:xfrm>
            <a:off x="1905000" y="2971800"/>
            <a:ext cx="4953000" cy="14478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rPr>
              <a:t>TSAMS</a:t>
            </a:r>
            <a:endParaRPr lang="en-US" sz="4400" b="1" dirty="0">
              <a:solidFill>
                <a:schemeClr val="tx1"/>
              </a:solidFill>
            </a:endParaRPr>
          </a:p>
        </p:txBody>
      </p:sp>
      <p:pic>
        <p:nvPicPr>
          <p:cNvPr id="278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390655"/>
            <a:ext cx="2152651" cy="5140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853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1413835"/>
            <a:ext cx="1143000" cy="3633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467055" y="1957310"/>
            <a:ext cx="1371600" cy="461665"/>
          </a:xfrm>
          <a:prstGeom prst="rect">
            <a:avLst/>
          </a:prstGeom>
          <a:noFill/>
        </p:spPr>
        <p:txBody>
          <a:bodyPr wrap="square" rtlCol="0">
            <a:spAutoFit/>
          </a:bodyPr>
          <a:lstStyle/>
          <a:p>
            <a:r>
              <a:rPr lang="en-US" sz="1200" dirty="0" smtClean="0"/>
              <a:t>Contractors &amp; Suppliers</a:t>
            </a:r>
            <a:endParaRPr lang="en-US" dirty="0"/>
          </a:p>
        </p:txBody>
      </p:sp>
      <p:pic>
        <p:nvPicPr>
          <p:cNvPr id="2785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283982"/>
            <a:ext cx="1485980" cy="732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28600" y="1853400"/>
            <a:ext cx="2590800" cy="276999"/>
          </a:xfrm>
          <a:prstGeom prst="rect">
            <a:avLst/>
          </a:prstGeom>
          <a:noFill/>
        </p:spPr>
        <p:txBody>
          <a:bodyPr wrap="square" rtlCol="0">
            <a:spAutoFit/>
          </a:bodyPr>
          <a:lstStyle/>
          <a:p>
            <a:r>
              <a:rPr lang="en-US" sz="1200" dirty="0" smtClean="0"/>
              <a:t>District &amp; Central Office</a:t>
            </a:r>
            <a:endParaRPr lang="en-US" sz="1200" dirty="0"/>
          </a:p>
        </p:txBody>
      </p:sp>
      <p:pic>
        <p:nvPicPr>
          <p:cNvPr id="27853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9078" y="1347816"/>
            <a:ext cx="1303791" cy="4953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838655" y="1777146"/>
            <a:ext cx="1619250" cy="276999"/>
          </a:xfrm>
          <a:prstGeom prst="rect">
            <a:avLst/>
          </a:prstGeom>
          <a:noFill/>
        </p:spPr>
        <p:txBody>
          <a:bodyPr wrap="square" rtlCol="0">
            <a:spAutoFit/>
          </a:bodyPr>
          <a:lstStyle/>
          <a:p>
            <a:r>
              <a:rPr lang="en-US" sz="1200" dirty="0" smtClean="0"/>
              <a:t>Planning Partners</a:t>
            </a:r>
            <a:endParaRPr lang="en-US" dirty="0"/>
          </a:p>
        </p:txBody>
      </p:sp>
      <p:sp>
        <p:nvSpPr>
          <p:cNvPr id="16" name="TextBox 15"/>
          <p:cNvSpPr txBox="1"/>
          <p:nvPr/>
        </p:nvSpPr>
        <p:spPr>
          <a:xfrm>
            <a:off x="5171464" y="1809721"/>
            <a:ext cx="1726732" cy="276999"/>
          </a:xfrm>
          <a:prstGeom prst="rect">
            <a:avLst/>
          </a:prstGeom>
          <a:noFill/>
        </p:spPr>
        <p:txBody>
          <a:bodyPr wrap="square" rtlCol="0">
            <a:spAutoFit/>
          </a:bodyPr>
          <a:lstStyle/>
          <a:p>
            <a:r>
              <a:rPr lang="en-US" sz="1200" dirty="0" smtClean="0"/>
              <a:t>Consulting Engineers</a:t>
            </a:r>
            <a:endParaRPr lang="en-US" sz="1600" dirty="0"/>
          </a:p>
        </p:txBody>
      </p:sp>
      <p:pic>
        <p:nvPicPr>
          <p:cNvPr id="27853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2438400"/>
            <a:ext cx="1585412" cy="6345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853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0" y="1312710"/>
            <a:ext cx="1038225" cy="800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8538"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1083" y="2339017"/>
            <a:ext cx="1099917" cy="416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8539"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35477" y="2169291"/>
            <a:ext cx="907690" cy="919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854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01000" y="1276737"/>
            <a:ext cx="976644" cy="8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7191375" y="3093228"/>
            <a:ext cx="1619250" cy="276999"/>
          </a:xfrm>
          <a:prstGeom prst="rect">
            <a:avLst/>
          </a:prstGeom>
          <a:noFill/>
        </p:spPr>
        <p:txBody>
          <a:bodyPr wrap="square" rtlCol="0">
            <a:spAutoFit/>
          </a:bodyPr>
          <a:lstStyle/>
          <a:p>
            <a:r>
              <a:rPr lang="en-US" sz="1200" dirty="0" smtClean="0"/>
              <a:t>Local Authorities</a:t>
            </a:r>
            <a:endParaRPr lang="en-US" dirty="0"/>
          </a:p>
        </p:txBody>
      </p:sp>
      <p:sp>
        <p:nvSpPr>
          <p:cNvPr id="8" name="Rectangle 7"/>
          <p:cNvSpPr/>
          <p:nvPr/>
        </p:nvSpPr>
        <p:spPr>
          <a:xfrm>
            <a:off x="6810375" y="1276737"/>
            <a:ext cx="2257425" cy="1816491"/>
          </a:xfrm>
          <a:prstGeom prst="rect">
            <a:avLst/>
          </a:prstGeom>
          <a:solidFill>
            <a:schemeClr val="bg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19535375">
            <a:off x="2130270" y="1869944"/>
            <a:ext cx="409655" cy="1240009"/>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2976562" y="2418975"/>
            <a:ext cx="409655" cy="64779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rot="18059682">
            <a:off x="1875141" y="2660347"/>
            <a:ext cx="409655" cy="50594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a:off x="4176672" y="2028564"/>
            <a:ext cx="409655" cy="91765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a:off x="5453222" y="2047615"/>
            <a:ext cx="409655" cy="93045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rot="2720825">
            <a:off x="6287444" y="2356970"/>
            <a:ext cx="409655" cy="80101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80987" y="4581525"/>
            <a:ext cx="1480637" cy="533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Inventory Records</a:t>
            </a:r>
            <a:endParaRPr lang="en-US" dirty="0"/>
          </a:p>
        </p:txBody>
      </p:sp>
      <p:sp>
        <p:nvSpPr>
          <p:cNvPr id="35" name="Rectangle 34"/>
          <p:cNvSpPr/>
          <p:nvPr/>
        </p:nvSpPr>
        <p:spPr>
          <a:xfrm>
            <a:off x="270218" y="5238750"/>
            <a:ext cx="1809750" cy="457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Maintenance Activities</a:t>
            </a:r>
            <a:endParaRPr lang="en-US" dirty="0"/>
          </a:p>
        </p:txBody>
      </p:sp>
      <p:sp>
        <p:nvSpPr>
          <p:cNvPr id="36" name="Rectangle 35"/>
          <p:cNvSpPr/>
          <p:nvPr/>
        </p:nvSpPr>
        <p:spPr>
          <a:xfrm>
            <a:off x="254633" y="5895975"/>
            <a:ext cx="1795784" cy="533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Electronic Data Storage</a:t>
            </a:r>
            <a:endParaRPr lang="en-US" dirty="0"/>
          </a:p>
        </p:txBody>
      </p:sp>
      <p:sp>
        <p:nvSpPr>
          <p:cNvPr id="37" name="Rectangle 36"/>
          <p:cNvSpPr/>
          <p:nvPr/>
        </p:nvSpPr>
        <p:spPr>
          <a:xfrm>
            <a:off x="4267200" y="4581525"/>
            <a:ext cx="1745206" cy="533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Customer Complaints</a:t>
            </a:r>
            <a:endParaRPr lang="en-US" dirty="0"/>
          </a:p>
        </p:txBody>
      </p:sp>
      <p:sp>
        <p:nvSpPr>
          <p:cNvPr id="38" name="Rectangle 37"/>
          <p:cNvSpPr/>
          <p:nvPr/>
        </p:nvSpPr>
        <p:spPr>
          <a:xfrm>
            <a:off x="2381250" y="5286375"/>
            <a:ext cx="1190624" cy="533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Planning</a:t>
            </a:r>
            <a:endParaRPr lang="en-US" dirty="0"/>
          </a:p>
        </p:txBody>
      </p:sp>
      <p:sp>
        <p:nvSpPr>
          <p:cNvPr id="39" name="Rectangle 38"/>
          <p:cNvSpPr/>
          <p:nvPr/>
        </p:nvSpPr>
        <p:spPr>
          <a:xfrm>
            <a:off x="2407712" y="5905500"/>
            <a:ext cx="1490286" cy="533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Budgeting</a:t>
            </a:r>
            <a:endParaRPr lang="en-US" dirty="0"/>
          </a:p>
        </p:txBody>
      </p:sp>
      <p:sp>
        <p:nvSpPr>
          <p:cNvPr id="17" name="Rectangle 16"/>
          <p:cNvSpPr/>
          <p:nvPr/>
        </p:nvSpPr>
        <p:spPr>
          <a:xfrm>
            <a:off x="5850973" y="5695950"/>
            <a:ext cx="3126671" cy="93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704118" y="5905500"/>
            <a:ext cx="2335107" cy="8953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Integration with other PennDOT Systems</a:t>
            </a:r>
            <a:endParaRPr lang="en-US" dirty="0"/>
          </a:p>
        </p:txBody>
      </p:sp>
      <p:sp>
        <p:nvSpPr>
          <p:cNvPr id="42" name="Rectangle 41"/>
          <p:cNvSpPr/>
          <p:nvPr/>
        </p:nvSpPr>
        <p:spPr>
          <a:xfrm>
            <a:off x="6704119" y="4352925"/>
            <a:ext cx="1982682" cy="4953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GIS Interface</a:t>
            </a:r>
            <a:endParaRPr lang="en-US" dirty="0"/>
          </a:p>
        </p:txBody>
      </p:sp>
      <p:sp>
        <p:nvSpPr>
          <p:cNvPr id="43" name="Rectangle 42"/>
          <p:cNvSpPr/>
          <p:nvPr/>
        </p:nvSpPr>
        <p:spPr>
          <a:xfrm>
            <a:off x="6694593" y="5029200"/>
            <a:ext cx="2116032" cy="533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and Life Cycle Analysis</a:t>
            </a:r>
            <a:endParaRPr lang="en-US" dirty="0"/>
          </a:p>
        </p:txBody>
      </p:sp>
      <p:sp>
        <p:nvSpPr>
          <p:cNvPr id="44" name="Rectangle 43"/>
          <p:cNvSpPr/>
          <p:nvPr/>
        </p:nvSpPr>
        <p:spPr>
          <a:xfrm>
            <a:off x="4315024" y="5295900"/>
            <a:ext cx="1343025" cy="457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Reporting</a:t>
            </a:r>
            <a:endParaRPr lang="en-US" dirty="0"/>
          </a:p>
        </p:txBody>
      </p:sp>
      <p:sp>
        <p:nvSpPr>
          <p:cNvPr id="45" name="Rectangle 44"/>
          <p:cNvSpPr/>
          <p:nvPr/>
        </p:nvSpPr>
        <p:spPr>
          <a:xfrm>
            <a:off x="4267200" y="5895975"/>
            <a:ext cx="2133599" cy="90487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System and Communications Mapping</a:t>
            </a:r>
          </a:p>
        </p:txBody>
      </p:sp>
      <p:sp>
        <p:nvSpPr>
          <p:cNvPr id="46" name="Rectangle 45"/>
          <p:cNvSpPr/>
          <p:nvPr/>
        </p:nvSpPr>
        <p:spPr>
          <a:xfrm>
            <a:off x="2381251" y="4610100"/>
            <a:ext cx="1504949" cy="533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Web Accessible</a:t>
            </a:r>
            <a:endParaRPr lang="en-US" dirty="0"/>
          </a:p>
        </p:txBody>
      </p:sp>
      <p:sp>
        <p:nvSpPr>
          <p:cNvPr id="47" name="Rectangle 46"/>
          <p:cNvSpPr/>
          <p:nvPr/>
        </p:nvSpPr>
        <p:spPr>
          <a:xfrm>
            <a:off x="258151" y="3867150"/>
            <a:ext cx="1480637" cy="533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Defined User Roles</a:t>
            </a:r>
            <a:endParaRPr lang="en-US" dirty="0"/>
          </a:p>
        </p:txBody>
      </p:sp>
    </p:spTree>
    <p:extLst>
      <p:ext uri="{BB962C8B-B14F-4D97-AF65-F5344CB8AC3E}">
        <p14:creationId xmlns:p14="http://schemas.microsoft.com/office/powerpoint/2010/main" val="1852505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5791200" y="5791200"/>
            <a:ext cx="2895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81024" y="590490"/>
            <a:ext cx="8562976" cy="461665"/>
          </a:xfrm>
          <a:prstGeom prst="rect">
            <a:avLst/>
          </a:prstGeom>
          <a:noFill/>
        </p:spPr>
        <p:txBody>
          <a:bodyPr wrap="square" rtlCol="0">
            <a:spAutoFit/>
          </a:bodyPr>
          <a:lstStyle/>
          <a:p>
            <a:pPr algn="ctr"/>
            <a:r>
              <a:rPr lang="en-US" sz="2400" b="1" dirty="0" smtClean="0">
                <a:solidFill>
                  <a:schemeClr val="bg1"/>
                </a:solidFill>
                <a:latin typeface="+mn-lt"/>
              </a:rPr>
              <a:t>Year 2 (SFY 15/16) Program Information</a:t>
            </a:r>
            <a:endParaRPr lang="en-US" sz="2400" b="1" dirty="0">
              <a:solidFill>
                <a:schemeClr val="bg1"/>
              </a:solidFill>
              <a:latin typeface="+mn-lt"/>
            </a:endParaRPr>
          </a:p>
        </p:txBody>
      </p:sp>
      <p:sp>
        <p:nvSpPr>
          <p:cNvPr id="4" name="Rectangle 3"/>
          <p:cNvSpPr/>
          <p:nvPr/>
        </p:nvSpPr>
        <p:spPr>
          <a:xfrm>
            <a:off x="76200" y="1278916"/>
            <a:ext cx="9067800" cy="4832092"/>
          </a:xfrm>
          <a:prstGeom prst="rect">
            <a:avLst/>
          </a:prstGeom>
        </p:spPr>
        <p:txBody>
          <a:bodyPr wrap="square">
            <a:spAutoFit/>
          </a:bodyPr>
          <a:lstStyle/>
          <a:p>
            <a:pPr marL="514350" lvl="0" indent="-514350">
              <a:buFont typeface="Arial" panose="020B0604020202020204" pitchFamily="34" charset="0"/>
              <a:buChar char="•"/>
            </a:pPr>
            <a:r>
              <a:rPr lang="en-US" sz="2800" dirty="0" smtClean="0"/>
              <a:t>Added Maintenance and Upgrade activities </a:t>
            </a:r>
          </a:p>
          <a:p>
            <a:pPr marL="514350" lvl="0" indent="-514350">
              <a:buFont typeface="Arial" panose="020B0604020202020204" pitchFamily="34" charset="0"/>
              <a:buChar char="•"/>
            </a:pPr>
            <a:r>
              <a:rPr lang="en-US" sz="2800" dirty="0" smtClean="0"/>
              <a:t>Up </a:t>
            </a:r>
            <a:r>
              <a:rPr lang="en-US" sz="2800" dirty="0"/>
              <a:t>to </a:t>
            </a:r>
            <a:r>
              <a:rPr lang="en-US" sz="2800" dirty="0" smtClean="0"/>
              <a:t>$25 </a:t>
            </a:r>
            <a:r>
              <a:rPr lang="en-US" sz="2800" dirty="0"/>
              <a:t>Million allocated</a:t>
            </a:r>
          </a:p>
          <a:p>
            <a:pPr marL="514350" indent="-514350">
              <a:buFont typeface="Arial" panose="020B0604020202020204" pitchFamily="34" charset="0"/>
              <a:buChar char="•"/>
            </a:pPr>
            <a:r>
              <a:rPr lang="en-US" sz="2800" dirty="0"/>
              <a:t>PA Bulletin Announcement </a:t>
            </a:r>
            <a:r>
              <a:rPr lang="en-US" sz="2800" dirty="0" smtClean="0"/>
              <a:t>on </a:t>
            </a:r>
            <a:r>
              <a:rPr lang="en-US" sz="2800" dirty="0"/>
              <a:t>December 20</a:t>
            </a:r>
            <a:r>
              <a:rPr lang="en-US" sz="2800" baseline="30000" dirty="0"/>
              <a:t>th</a:t>
            </a:r>
            <a:endParaRPr lang="en-US" sz="2800" dirty="0"/>
          </a:p>
          <a:p>
            <a:pPr marL="514350" lvl="0" indent="-514350">
              <a:buFont typeface="Arial" panose="020B0604020202020204" pitchFamily="34" charset="0"/>
              <a:buChar char="•"/>
            </a:pPr>
            <a:r>
              <a:rPr lang="en-US" sz="2800" dirty="0" smtClean="0"/>
              <a:t>Municipal </a:t>
            </a:r>
            <a:r>
              <a:rPr lang="en-US" sz="2800" dirty="0"/>
              <a:t>Application Period: </a:t>
            </a:r>
            <a:r>
              <a:rPr lang="en-US" sz="2800" dirty="0" smtClean="0"/>
              <a:t>December 20</a:t>
            </a:r>
            <a:r>
              <a:rPr lang="en-US" sz="2800" baseline="30000" dirty="0" smtClean="0"/>
              <a:t>th</a:t>
            </a:r>
            <a:r>
              <a:rPr lang="en-US" sz="2800" dirty="0" smtClean="0"/>
              <a:t> </a:t>
            </a:r>
            <a:r>
              <a:rPr lang="en-US" sz="2800" dirty="0"/>
              <a:t>to </a:t>
            </a:r>
            <a:r>
              <a:rPr lang="en-US" sz="2800" dirty="0" smtClean="0"/>
              <a:t>February 27</a:t>
            </a:r>
            <a:r>
              <a:rPr lang="en-US" sz="2800" baseline="30000" dirty="0" smtClean="0"/>
              <a:t>th </a:t>
            </a:r>
            <a:endParaRPr lang="en-US" sz="2800" dirty="0"/>
          </a:p>
          <a:p>
            <a:pPr marL="514350" lvl="0" indent="-514350">
              <a:buFont typeface="Arial" panose="020B0604020202020204" pitchFamily="34" charset="0"/>
              <a:buChar char="•"/>
            </a:pPr>
            <a:r>
              <a:rPr lang="en-US" sz="2800" dirty="0" smtClean="0"/>
              <a:t>146 Applications from 119 Municipalities were received.</a:t>
            </a:r>
          </a:p>
          <a:p>
            <a:pPr marL="514350" lvl="0" indent="-514350">
              <a:buFont typeface="Arial" panose="020B0604020202020204" pitchFamily="34" charset="0"/>
              <a:buChar char="•"/>
            </a:pPr>
            <a:r>
              <a:rPr lang="en-US" sz="2800" dirty="0" smtClean="0"/>
              <a:t>Addition of a program cost estimating document</a:t>
            </a:r>
          </a:p>
          <a:p>
            <a:pPr marL="514350" lvl="0" indent="-514350">
              <a:buFont typeface="Arial" panose="020B0604020202020204" pitchFamily="34" charset="0"/>
              <a:buChar char="•"/>
            </a:pPr>
            <a:r>
              <a:rPr lang="en-US" sz="2800" dirty="0" smtClean="0"/>
              <a:t>Detailed program schedule is being established</a:t>
            </a:r>
          </a:p>
          <a:p>
            <a:pPr marL="514350" lvl="0" indent="-514350">
              <a:buFont typeface="Arial" panose="020B0604020202020204" pitchFamily="34" charset="0"/>
              <a:buChar char="•"/>
            </a:pPr>
            <a:r>
              <a:rPr lang="en-US" sz="2800" dirty="0" smtClean="0"/>
              <a:t>Year 3 (SFY 16/17) – Up to $40 Million allocated (Anticipated to begin in the late Fall of 2015)</a:t>
            </a:r>
          </a:p>
        </p:txBody>
      </p:sp>
    </p:spTree>
    <p:extLst>
      <p:ext uri="{BB962C8B-B14F-4D97-AF65-F5344CB8AC3E}">
        <p14:creationId xmlns:p14="http://schemas.microsoft.com/office/powerpoint/2010/main" val="1385320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5791200" y="5791200"/>
            <a:ext cx="2895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0610" y="457200"/>
            <a:ext cx="8077200" cy="646331"/>
          </a:xfrm>
          <a:prstGeom prst="rect">
            <a:avLst/>
          </a:prstGeom>
          <a:noFill/>
        </p:spPr>
        <p:txBody>
          <a:bodyPr wrap="square" rtlCol="0">
            <a:spAutoFit/>
          </a:bodyPr>
          <a:lstStyle/>
          <a:p>
            <a:pPr algn="ctr"/>
            <a:r>
              <a:rPr lang="en-US" sz="3600" b="1" dirty="0" smtClean="0">
                <a:solidFill>
                  <a:schemeClr val="bg1"/>
                </a:solidFill>
                <a:latin typeface="+mn-lt"/>
              </a:rPr>
              <a:t>Scoring Criteria</a:t>
            </a:r>
            <a:endParaRPr lang="en-US" sz="3600" b="1" dirty="0">
              <a:solidFill>
                <a:schemeClr val="bg1"/>
              </a:solidFill>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2125199141"/>
              </p:ext>
            </p:extLst>
          </p:nvPr>
        </p:nvGraphicFramePr>
        <p:xfrm>
          <a:off x="3733800" y="1266568"/>
          <a:ext cx="3886200" cy="2826099"/>
        </p:xfrm>
        <a:graphic>
          <a:graphicData uri="http://schemas.openxmlformats.org/drawingml/2006/table">
            <a:tbl>
              <a:tblPr/>
              <a:tblGrid>
                <a:gridCol w="2895600"/>
                <a:gridCol w="990600"/>
              </a:tblGrid>
              <a:tr h="251958">
                <a:tc gridSpan="2">
                  <a:txBody>
                    <a:bodyPr/>
                    <a:lstStyle/>
                    <a:p>
                      <a:pPr algn="ctr" fontAlgn="b"/>
                      <a:r>
                        <a:rPr lang="en-US" sz="1800" b="1" kern="1200" dirty="0">
                          <a:solidFill>
                            <a:schemeClr val="tx1"/>
                          </a:solidFill>
                          <a:latin typeface="+mn-lt"/>
                          <a:ea typeface="+mn-ea"/>
                          <a:cs typeface="Arial" charset="0"/>
                        </a:rPr>
                        <a:t>Selection Team Scoring Criteria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441348">
                <a:tc>
                  <a:txBody>
                    <a:bodyPr/>
                    <a:lstStyle/>
                    <a:p>
                      <a:pPr algn="ctr" fontAlgn="ctr"/>
                      <a:r>
                        <a:rPr lang="en-US" sz="1400" b="1" kern="1200" dirty="0">
                          <a:solidFill>
                            <a:schemeClr val="bg1"/>
                          </a:solidFill>
                          <a:latin typeface="+mn-lt"/>
                          <a:ea typeface="+mn-ea"/>
                          <a:cs typeface="Arial" charset="0"/>
                        </a:rPr>
                        <a:t>Selection Criteria Description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1400" b="1" kern="1200" dirty="0">
                          <a:solidFill>
                            <a:schemeClr val="bg1"/>
                          </a:solidFill>
                          <a:latin typeface="+mn-lt"/>
                          <a:ea typeface="+mn-ea"/>
                          <a:cs typeface="Arial" charset="0"/>
                        </a:rPr>
                        <a:t> Potential Score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r h="209550">
                <a:tc>
                  <a:txBody>
                    <a:bodyPr/>
                    <a:lstStyle/>
                    <a:p>
                      <a:pPr algn="l" fontAlgn="ctr"/>
                      <a:r>
                        <a:rPr lang="en-US" sz="1400" kern="1200" dirty="0">
                          <a:solidFill>
                            <a:schemeClr val="tx1"/>
                          </a:solidFill>
                          <a:latin typeface="+mn-lt"/>
                          <a:ea typeface="+mn-ea"/>
                          <a:cs typeface="Arial" charset="0"/>
                        </a:rPr>
                        <a:t>Project Benefits &amp; Effectiveness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kern="1200" dirty="0">
                          <a:solidFill>
                            <a:schemeClr val="tx1"/>
                          </a:solidFill>
                          <a:latin typeface="+mn-lt"/>
                          <a:ea typeface="+mn-ea"/>
                          <a:cs typeface="Arial"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902">
                <a:tc>
                  <a:txBody>
                    <a:bodyPr/>
                    <a:lstStyle/>
                    <a:p>
                      <a:pPr algn="l" fontAlgn="ctr"/>
                      <a:r>
                        <a:rPr lang="en-US" sz="1400" kern="1200" dirty="0" smtClean="0">
                          <a:solidFill>
                            <a:schemeClr val="tx1"/>
                          </a:solidFill>
                          <a:latin typeface="+mn-lt"/>
                          <a:ea typeface="+mn-ea"/>
                          <a:cs typeface="Arial" charset="0"/>
                        </a:rPr>
                        <a:t>Local</a:t>
                      </a:r>
                      <a:r>
                        <a:rPr lang="en-US" sz="1400" kern="1200" baseline="0" dirty="0" smtClean="0">
                          <a:solidFill>
                            <a:schemeClr val="tx1"/>
                          </a:solidFill>
                          <a:latin typeface="+mn-lt"/>
                          <a:ea typeface="+mn-ea"/>
                          <a:cs typeface="Arial" charset="0"/>
                        </a:rPr>
                        <a:t> &amp; </a:t>
                      </a:r>
                      <a:r>
                        <a:rPr lang="en-US" sz="1400" kern="1200" dirty="0" smtClean="0">
                          <a:solidFill>
                            <a:schemeClr val="tx1"/>
                          </a:solidFill>
                          <a:latin typeface="+mn-lt"/>
                          <a:ea typeface="+mn-ea"/>
                          <a:cs typeface="Arial" charset="0"/>
                        </a:rPr>
                        <a:t>Regional Impact</a:t>
                      </a:r>
                      <a:endParaRPr lang="en-US" sz="1400" kern="1200" dirty="0">
                        <a:solidFill>
                          <a:schemeClr val="tx1"/>
                        </a:solidFill>
                        <a:latin typeface="+mn-lt"/>
                        <a:ea typeface="+mn-ea"/>
                        <a:cs typeface="Arial"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kern="1200">
                          <a:solidFill>
                            <a:schemeClr val="tx1"/>
                          </a:solidFill>
                          <a:latin typeface="+mn-lt"/>
                          <a:ea typeface="+mn-ea"/>
                          <a:cs typeface="Arial"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033">
                <a:tc>
                  <a:txBody>
                    <a:bodyPr/>
                    <a:lstStyle/>
                    <a:p>
                      <a:pPr algn="l" fontAlgn="ctr"/>
                      <a:r>
                        <a:rPr lang="en-US" sz="1400" kern="1200" dirty="0">
                          <a:solidFill>
                            <a:schemeClr val="tx1"/>
                          </a:solidFill>
                          <a:latin typeface="+mn-lt"/>
                          <a:ea typeface="+mn-ea"/>
                          <a:cs typeface="Arial" charset="0"/>
                        </a:rPr>
                        <a:t>Project Cost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kern="1200" dirty="0">
                          <a:solidFill>
                            <a:schemeClr val="tx1"/>
                          </a:solidFill>
                          <a:latin typeface="+mn-lt"/>
                          <a:ea typeface="+mn-ea"/>
                          <a:cs typeface="Arial"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765">
                <a:tc>
                  <a:txBody>
                    <a:bodyPr/>
                    <a:lstStyle/>
                    <a:p>
                      <a:pPr algn="l" fontAlgn="ctr"/>
                      <a:r>
                        <a:rPr lang="en-US" sz="1400" kern="1200" dirty="0">
                          <a:solidFill>
                            <a:schemeClr val="tx1"/>
                          </a:solidFill>
                          <a:latin typeface="+mn-lt"/>
                          <a:ea typeface="+mn-ea"/>
                          <a:cs typeface="Arial" charset="0"/>
                        </a:rPr>
                        <a:t>Leveraging of Funds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kern="1200">
                          <a:solidFill>
                            <a:schemeClr val="tx1"/>
                          </a:solidFill>
                          <a:latin typeface="+mn-lt"/>
                          <a:ea typeface="+mn-ea"/>
                          <a:cs typeface="Arial"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902">
                <a:tc>
                  <a:txBody>
                    <a:bodyPr/>
                    <a:lstStyle/>
                    <a:p>
                      <a:pPr algn="l" fontAlgn="ctr"/>
                      <a:r>
                        <a:rPr lang="en-US" sz="1400" kern="1200" dirty="0" smtClean="0">
                          <a:solidFill>
                            <a:schemeClr val="tx1"/>
                          </a:solidFill>
                          <a:latin typeface="+mn-lt"/>
                          <a:ea typeface="+mn-ea"/>
                          <a:cs typeface="Arial" charset="0"/>
                        </a:rPr>
                        <a:t>Operations/Maintenance</a:t>
                      </a:r>
                      <a:endParaRPr lang="en-US" sz="1400" kern="1200" dirty="0">
                        <a:solidFill>
                          <a:schemeClr val="tx1"/>
                        </a:solidFill>
                        <a:latin typeface="+mn-lt"/>
                        <a:ea typeface="+mn-ea"/>
                        <a:cs typeface="Arial"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kern="1200">
                          <a:solidFill>
                            <a:schemeClr val="tx1"/>
                          </a:solidFill>
                          <a:latin typeface="+mn-lt"/>
                          <a:ea typeface="+mn-ea"/>
                          <a:cs typeface="Arial"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033">
                <a:tc>
                  <a:txBody>
                    <a:bodyPr/>
                    <a:lstStyle/>
                    <a:p>
                      <a:pPr algn="l" fontAlgn="ctr"/>
                      <a:r>
                        <a:rPr lang="en-US" sz="1400" kern="1200" dirty="0">
                          <a:solidFill>
                            <a:schemeClr val="tx1"/>
                          </a:solidFill>
                          <a:latin typeface="+mn-lt"/>
                          <a:ea typeface="+mn-ea"/>
                          <a:cs typeface="Arial" charset="0"/>
                        </a:rPr>
                        <a:t>Evaluation by Others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kern="1200">
                          <a:solidFill>
                            <a:schemeClr val="tx1"/>
                          </a:solidFill>
                          <a:latin typeface="+mn-lt"/>
                          <a:ea typeface="+mn-ea"/>
                          <a:cs typeface="Arial"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033">
                <a:tc>
                  <a:txBody>
                    <a:bodyPr/>
                    <a:lstStyle/>
                    <a:p>
                      <a:pPr algn="l" fontAlgn="ctr"/>
                      <a:r>
                        <a:rPr lang="en-US" sz="1400" kern="1200" dirty="0">
                          <a:solidFill>
                            <a:schemeClr val="tx1"/>
                          </a:solidFill>
                          <a:latin typeface="+mn-lt"/>
                          <a:ea typeface="+mn-ea"/>
                          <a:cs typeface="Arial" charset="0"/>
                        </a:rPr>
                        <a:t>Other Priorities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kern="1200" dirty="0">
                          <a:solidFill>
                            <a:schemeClr val="tx1"/>
                          </a:solidFill>
                          <a:latin typeface="+mn-lt"/>
                          <a:ea typeface="+mn-ea"/>
                          <a:cs typeface="Arial"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033">
                <a:tc>
                  <a:txBody>
                    <a:bodyPr/>
                    <a:lstStyle/>
                    <a:p>
                      <a:pPr algn="l" fontAlgn="ctr"/>
                      <a:r>
                        <a:rPr lang="en-US" sz="1400" kern="1200" dirty="0">
                          <a:solidFill>
                            <a:schemeClr val="tx1"/>
                          </a:solidFill>
                          <a:latin typeface="+mn-lt"/>
                          <a:ea typeface="+mn-ea"/>
                          <a:cs typeface="Arial"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kern="1200" dirty="0">
                          <a:solidFill>
                            <a:schemeClr val="tx1"/>
                          </a:solidFill>
                          <a:latin typeface="+mn-lt"/>
                          <a:ea typeface="+mn-ea"/>
                          <a:cs typeface="Arial"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179158"/>
            <a:ext cx="648652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521" y="1311097"/>
            <a:ext cx="2471189" cy="28680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933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5791200" y="5791200"/>
            <a:ext cx="2895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58165" y="490507"/>
            <a:ext cx="8077200" cy="584775"/>
          </a:xfrm>
          <a:prstGeom prst="rect">
            <a:avLst/>
          </a:prstGeom>
          <a:noFill/>
        </p:spPr>
        <p:txBody>
          <a:bodyPr wrap="square" rtlCol="0">
            <a:spAutoFit/>
          </a:bodyPr>
          <a:lstStyle/>
          <a:p>
            <a:pPr algn="ctr"/>
            <a:r>
              <a:rPr lang="en-US" sz="3200" b="1" dirty="0" smtClean="0">
                <a:solidFill>
                  <a:schemeClr val="bg1"/>
                </a:solidFill>
                <a:latin typeface="+mn-lt"/>
              </a:rPr>
              <a:t>Application Guidance</a:t>
            </a:r>
            <a:endParaRPr lang="en-US" sz="3200" b="1" dirty="0">
              <a:solidFill>
                <a:schemeClr val="bg1"/>
              </a:solidFill>
              <a:latin typeface="+mn-lt"/>
            </a:endParaRPr>
          </a:p>
        </p:txBody>
      </p:sp>
      <p:sp>
        <p:nvSpPr>
          <p:cNvPr id="4" name="Rectangle 3"/>
          <p:cNvSpPr/>
          <p:nvPr/>
        </p:nvSpPr>
        <p:spPr>
          <a:xfrm>
            <a:off x="304800" y="1371600"/>
            <a:ext cx="8839200" cy="5262979"/>
          </a:xfrm>
          <a:prstGeom prst="rect">
            <a:avLst/>
          </a:prstGeom>
        </p:spPr>
        <p:txBody>
          <a:bodyPr wrap="square">
            <a:spAutoFit/>
          </a:bodyPr>
          <a:lstStyle/>
          <a:p>
            <a:pPr lvl="0"/>
            <a:r>
              <a:rPr lang="en-US" sz="2400" b="1" dirty="0" smtClean="0"/>
              <a:t>Key Items to consider when completing an application:</a:t>
            </a:r>
          </a:p>
          <a:p>
            <a:pPr marL="342900" lvl="0" indent="-342900">
              <a:buFont typeface="Arial" panose="020B0604020202020204" pitchFamily="34" charset="0"/>
              <a:buChar char="•"/>
            </a:pPr>
            <a:r>
              <a:rPr lang="en-US" sz="2400" dirty="0" smtClean="0"/>
              <a:t>Clarify the reason for the request, but also indicate how and why the proposed improvements would resolve </a:t>
            </a:r>
            <a:r>
              <a:rPr lang="en-US" sz="2400" dirty="0" smtClean="0"/>
              <a:t>an existing </a:t>
            </a:r>
            <a:r>
              <a:rPr lang="en-US" sz="2400" dirty="0" smtClean="0"/>
              <a:t>mobility and safety concern.</a:t>
            </a:r>
          </a:p>
          <a:p>
            <a:pPr marL="342900" lvl="0" indent="-342900">
              <a:buFont typeface="Arial" panose="020B0604020202020204" pitchFamily="34" charset="0"/>
              <a:buChar char="•"/>
            </a:pPr>
            <a:r>
              <a:rPr lang="en-US" sz="2400" dirty="0" smtClean="0"/>
              <a:t>Inter-municipal cooperation is encouraged and will be given priority through the program.</a:t>
            </a:r>
          </a:p>
          <a:p>
            <a:pPr marL="342900" lvl="0" indent="-342900">
              <a:buFont typeface="Arial" panose="020B0604020202020204" pitchFamily="34" charset="0"/>
              <a:buChar char="•"/>
            </a:pPr>
            <a:r>
              <a:rPr lang="en-US" sz="2400" dirty="0" smtClean="0"/>
              <a:t>Guidance documents outline the Department’s priorities</a:t>
            </a:r>
          </a:p>
          <a:p>
            <a:pPr marL="342900" lvl="0" indent="-342900">
              <a:buFont typeface="Arial" panose="020B0604020202020204" pitchFamily="34" charset="0"/>
              <a:buChar char="•"/>
            </a:pPr>
            <a:r>
              <a:rPr lang="en-US" sz="2400" dirty="0" smtClean="0"/>
              <a:t>Application requests should be evaluated to determine whether critical and designated corridors should be in one project or two separate project requests.</a:t>
            </a:r>
          </a:p>
          <a:p>
            <a:pPr marL="342900" lvl="0" indent="-342900">
              <a:buFont typeface="Arial" panose="020B0604020202020204" pitchFamily="34" charset="0"/>
              <a:buChar char="•"/>
            </a:pPr>
            <a:r>
              <a:rPr lang="en-US" sz="2400" dirty="0" smtClean="0"/>
              <a:t>Project Benefit Cost</a:t>
            </a:r>
          </a:p>
          <a:p>
            <a:pPr marL="342900" lvl="0" indent="-342900">
              <a:buFont typeface="Arial" panose="020B0604020202020204" pitchFamily="34" charset="0"/>
              <a:buChar char="•"/>
            </a:pPr>
            <a:r>
              <a:rPr lang="en-US" sz="2400" dirty="0" smtClean="0"/>
              <a:t>Impacts to future maintenance and operations costs</a:t>
            </a:r>
          </a:p>
          <a:p>
            <a:pPr marL="342900" lvl="0" indent="-342900">
              <a:buFont typeface="Arial" panose="020B0604020202020204" pitchFamily="34" charset="0"/>
              <a:buChar char="•"/>
            </a:pPr>
            <a:r>
              <a:rPr lang="en-US" sz="2400" dirty="0" smtClean="0"/>
              <a:t>Cost estimates should consider all aspects of the project (including inspection costs)</a:t>
            </a:r>
            <a:endParaRPr lang="en-US" sz="2400" dirty="0"/>
          </a:p>
        </p:txBody>
      </p:sp>
    </p:spTree>
    <p:extLst>
      <p:ext uri="{BB962C8B-B14F-4D97-AF65-F5344CB8AC3E}">
        <p14:creationId xmlns:p14="http://schemas.microsoft.com/office/powerpoint/2010/main" val="2605506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MAC Meeting (10-2-2013)">
  <a:themeElements>
    <a:clrScheme name="OS-1100 (9-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S-1100 (9-0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S-1100 (9-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S-1100 (9-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S-1100 (9-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S-1100 (9-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S-1100 (9-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S-1100 (9-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S-1100 (9-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S-1100 (9-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S-1100 (9-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S-1100 (9-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S-1100 (9-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S-1100 (9-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 Meeting (10-2-2013)</Template>
  <TotalTime>7003</TotalTime>
  <Words>1108</Words>
  <Application>Microsoft Office PowerPoint</Application>
  <PresentationFormat>On-screen Show (4:3)</PresentationFormat>
  <Paragraphs>202</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MAC Meeting (10-2-2013)</vt:lpstr>
      <vt:lpstr>PowerPoint Presentation</vt:lpstr>
      <vt:lpstr>PowerPoint Presentation</vt:lpstr>
      <vt:lpstr>PowerPoint Presentation</vt:lpstr>
      <vt:lpstr>PowerPoint Presentation</vt:lpstr>
      <vt:lpstr>PowerPoint Presentation</vt:lpstr>
      <vt:lpstr>Traffic Signal Asset Management System (TSAMS)</vt:lpstr>
      <vt:lpstr>PowerPoint Presentation</vt:lpstr>
      <vt:lpstr>PowerPoint Presentation</vt:lpstr>
      <vt:lpstr>PowerPoint Presentation</vt:lpstr>
      <vt:lpstr>www.dot.state.pa.us/signals</vt:lpstr>
      <vt:lpstr>PowerPoint Presentation</vt:lpstr>
      <vt:lpstr>PowerPoint Presentation</vt:lpstr>
      <vt:lpstr>ARLE Funding Program Overview</vt:lpstr>
      <vt:lpstr>ARLE Eligible Applicants</vt:lpstr>
      <vt:lpstr>ARLE Ineligible Projects</vt:lpstr>
      <vt:lpstr>Previous Project Types</vt:lpstr>
      <vt:lpstr>Evaluation Criteria</vt:lpstr>
      <vt:lpstr>ARLE Funding Program Summary </vt:lpstr>
      <vt:lpstr>ARLE Funding Program Information</vt:lpstr>
      <vt:lpstr>Traffic Signal Portal www.dot.state.pa.us/signals</vt:lpstr>
    </vt:vector>
  </TitlesOfParts>
  <Company>PennDOT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Farley, Daniel P</dc:creator>
  <dc:description>10-08</dc:description>
  <cp:lastModifiedBy>dfarley</cp:lastModifiedBy>
  <cp:revision>417</cp:revision>
  <cp:lastPrinted>2014-09-09T17:03:31Z</cp:lastPrinted>
  <dcterms:created xsi:type="dcterms:W3CDTF">2013-10-01T18:36:05Z</dcterms:created>
  <dcterms:modified xsi:type="dcterms:W3CDTF">2015-04-07T15:22:42Z</dcterms:modified>
</cp:coreProperties>
</file>