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handoutMasterIdLst>
    <p:handoutMasterId r:id="rId44"/>
  </p:handoutMasterIdLst>
  <p:sldIdLst>
    <p:sldId id="494" r:id="rId2"/>
    <p:sldId id="543" r:id="rId3"/>
    <p:sldId id="544" r:id="rId4"/>
    <p:sldId id="545" r:id="rId5"/>
    <p:sldId id="546" r:id="rId6"/>
    <p:sldId id="495" r:id="rId7"/>
    <p:sldId id="496" r:id="rId8"/>
    <p:sldId id="497" r:id="rId9"/>
    <p:sldId id="498" r:id="rId10"/>
    <p:sldId id="499" r:id="rId11"/>
    <p:sldId id="500" r:id="rId12"/>
    <p:sldId id="505" r:id="rId13"/>
    <p:sldId id="506" r:id="rId14"/>
    <p:sldId id="507" r:id="rId15"/>
    <p:sldId id="508" r:id="rId16"/>
    <p:sldId id="511" r:id="rId17"/>
    <p:sldId id="512" r:id="rId18"/>
    <p:sldId id="513" r:id="rId19"/>
    <p:sldId id="514" r:id="rId20"/>
    <p:sldId id="517" r:id="rId21"/>
    <p:sldId id="518" r:id="rId22"/>
    <p:sldId id="519" r:id="rId23"/>
    <p:sldId id="524" r:id="rId24"/>
    <p:sldId id="525" r:id="rId25"/>
    <p:sldId id="528" r:id="rId26"/>
    <p:sldId id="529" r:id="rId27"/>
    <p:sldId id="547" r:id="rId28"/>
    <p:sldId id="548" r:id="rId29"/>
    <p:sldId id="549" r:id="rId30"/>
    <p:sldId id="550" r:id="rId31"/>
    <p:sldId id="532" r:id="rId32"/>
    <p:sldId id="533" r:id="rId33"/>
    <p:sldId id="534" r:id="rId34"/>
    <p:sldId id="535" r:id="rId35"/>
    <p:sldId id="536" r:id="rId36"/>
    <p:sldId id="537" r:id="rId37"/>
    <p:sldId id="538" r:id="rId38"/>
    <p:sldId id="539" r:id="rId39"/>
    <p:sldId id="540" r:id="rId40"/>
    <p:sldId id="541" r:id="rId41"/>
    <p:sldId id="542" r:id="rId42"/>
  </p:sldIdLst>
  <p:sldSz cx="9144000" cy="6858000" type="screen4x3"/>
  <p:notesSz cx="6858000" cy="9144000"/>
  <p:defaultTextStyle>
    <a:defPPr>
      <a:defRPr lang="en-US"/>
    </a:defPPr>
    <a:lvl1pPr algn="r"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1pPr>
    <a:lvl2pPr marL="457200" algn="r"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2pPr>
    <a:lvl3pPr marL="914400" algn="r"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3pPr>
    <a:lvl4pPr marL="1371600" algn="r"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4pPr>
    <a:lvl5pPr marL="1828800" algn="r" rtl="0" eaLnBrk="0" fontAlgn="base" hangingPunct="0">
      <a:spcBef>
        <a:spcPct val="0"/>
      </a:spcBef>
      <a:spcAft>
        <a:spcPct val="0"/>
      </a:spcAft>
      <a:defRPr sz="2400" kern="1200">
        <a:solidFill>
          <a:schemeClr val="tx1"/>
        </a:solidFill>
        <a:latin typeface="Arial" charset="0"/>
        <a:ea typeface="ヒラギノ角ゴ Pro W3" pitchFamily="80" charset="-128"/>
        <a:cs typeface="+mn-cs"/>
      </a:defRPr>
    </a:lvl5pPr>
    <a:lvl6pPr marL="2286000" algn="l" defTabSz="914400" rtl="0" eaLnBrk="1" latinLnBrk="0" hangingPunct="1">
      <a:defRPr sz="2400" kern="1200">
        <a:solidFill>
          <a:schemeClr val="tx1"/>
        </a:solidFill>
        <a:latin typeface="Arial" charset="0"/>
        <a:ea typeface="ヒラギノ角ゴ Pro W3" pitchFamily="80" charset="-128"/>
        <a:cs typeface="+mn-cs"/>
      </a:defRPr>
    </a:lvl6pPr>
    <a:lvl7pPr marL="2743200" algn="l" defTabSz="914400" rtl="0" eaLnBrk="1" latinLnBrk="0" hangingPunct="1">
      <a:defRPr sz="2400" kern="1200">
        <a:solidFill>
          <a:schemeClr val="tx1"/>
        </a:solidFill>
        <a:latin typeface="Arial" charset="0"/>
        <a:ea typeface="ヒラギノ角ゴ Pro W3" pitchFamily="80" charset="-128"/>
        <a:cs typeface="+mn-cs"/>
      </a:defRPr>
    </a:lvl7pPr>
    <a:lvl8pPr marL="3200400" algn="l" defTabSz="914400" rtl="0" eaLnBrk="1" latinLnBrk="0" hangingPunct="1">
      <a:defRPr sz="2400" kern="1200">
        <a:solidFill>
          <a:schemeClr val="tx1"/>
        </a:solidFill>
        <a:latin typeface="Arial" charset="0"/>
        <a:ea typeface="ヒラギノ角ゴ Pro W3" pitchFamily="80" charset="-128"/>
        <a:cs typeface="+mn-cs"/>
      </a:defRPr>
    </a:lvl8pPr>
    <a:lvl9pPr marL="3657600" algn="l" defTabSz="914400" rtl="0" eaLnBrk="1" latinLnBrk="0" hangingPunct="1">
      <a:defRPr sz="2400" kern="1200">
        <a:solidFill>
          <a:schemeClr val="tx1"/>
        </a:solidFill>
        <a:latin typeface="Arial" charset="0"/>
        <a:ea typeface="ヒラギノ角ゴ Pro W3"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258"/>
    <a:srgbClr val="686868"/>
    <a:srgbClr val="FFC550"/>
    <a:srgbClr val="EEA521"/>
    <a:srgbClr val="B50E25"/>
    <a:srgbClr val="9E0A27"/>
    <a:srgbClr val="0D4979"/>
    <a:srgbClr val="FEDD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9" autoAdjust="0"/>
    <p:restoredTop sz="88716" autoAdjust="0"/>
  </p:normalViewPr>
  <p:slideViewPr>
    <p:cSldViewPr>
      <p:cViewPr varScale="1">
        <p:scale>
          <a:sx n="39" d="100"/>
          <a:sy n="39" d="100"/>
        </p:scale>
        <p:origin x="-13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atin typeface="Arial" pitchFamily="34" charset="0"/>
                <a:ea typeface="ヒラギノ角ゴ Pro W3"/>
                <a:cs typeface="ヒラギノ角ゴ Pro W3"/>
              </a:defRPr>
            </a:lvl1pPr>
          </a:lstStyle>
          <a:p>
            <a:pPr>
              <a:defRPr/>
            </a:pPr>
            <a:endParaRPr lang="en-US" dirty="0"/>
          </a:p>
        </p:txBody>
      </p:sp>
      <p:sp>
        <p:nvSpPr>
          <p:cNvPr id="24579"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pitchFamily="34" charset="0"/>
                <a:ea typeface="ヒラギノ角ゴ Pro W3"/>
                <a:cs typeface="ヒラギノ角ゴ Pro W3"/>
              </a:defRPr>
            </a:lvl1pPr>
          </a:lstStyle>
          <a:p>
            <a:pPr>
              <a:defRPr/>
            </a:pPr>
            <a:endParaRPr lang="en-US" dirty="0"/>
          </a:p>
        </p:txBody>
      </p:sp>
      <p:sp>
        <p:nvSpPr>
          <p:cNvPr id="24580"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atin typeface="Arial" pitchFamily="34" charset="0"/>
                <a:ea typeface="ヒラギノ角ゴ Pro W3"/>
                <a:cs typeface="ヒラギノ角ゴ Pro W3"/>
              </a:defRPr>
            </a:lvl1pPr>
          </a:lstStyle>
          <a:p>
            <a:pPr>
              <a:defRPr/>
            </a:pPr>
            <a:endParaRPr lang="en-US" dirty="0"/>
          </a:p>
        </p:txBody>
      </p:sp>
      <p:sp>
        <p:nvSpPr>
          <p:cNvPr id="24581"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pitchFamily="34" charset="0"/>
                <a:ea typeface="ヒラギノ角ゴ Pro W3"/>
                <a:cs typeface="ヒラギノ角ゴ Pro W3"/>
              </a:defRPr>
            </a:lvl1pPr>
          </a:lstStyle>
          <a:p>
            <a:pPr>
              <a:defRPr/>
            </a:pPr>
            <a:fld id="{93143FF0-A899-4CC1-A103-64D504C0EC5F}" type="slidenum">
              <a:rPr lang="en-US"/>
              <a:pPr>
                <a:defRPr/>
              </a:pPr>
              <a:t>‹#›</a:t>
            </a:fld>
            <a:endParaRPr lang="en-US" dirty="0"/>
          </a:p>
        </p:txBody>
      </p:sp>
    </p:spTree>
    <p:extLst>
      <p:ext uri="{BB962C8B-B14F-4D97-AF65-F5344CB8AC3E}">
        <p14:creationId xmlns:p14="http://schemas.microsoft.com/office/powerpoint/2010/main" val="1335299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atin typeface="Arial" pitchFamily="34" charset="0"/>
                <a:ea typeface="ヒラギノ角ゴ Pro W3"/>
                <a:cs typeface="ヒラギノ角ゴ Pro W3"/>
              </a:defRPr>
            </a:lvl1pPr>
          </a:lstStyle>
          <a:p>
            <a:pPr>
              <a:defRPr/>
            </a:pPr>
            <a:endParaRPr lang="en-US" dirty="0"/>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pitchFamily="34" charset="0"/>
                <a:ea typeface="ヒラギノ角ゴ Pro W3"/>
                <a:cs typeface="ヒラギノ角ゴ Pro W3"/>
              </a:defRPr>
            </a:lvl1pPr>
          </a:lstStyle>
          <a:p>
            <a:pPr>
              <a:defRPr/>
            </a:pPr>
            <a:endParaRPr lang="en-US" dirty="0"/>
          </a:p>
        </p:txBody>
      </p:sp>
      <p:sp>
        <p:nvSpPr>
          <p:cNvPr id="809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atin typeface="Arial" pitchFamily="34" charset="0"/>
                <a:ea typeface="ヒラギノ角ゴ Pro W3"/>
                <a:cs typeface="ヒラギノ角ゴ Pro W3"/>
              </a:defRPr>
            </a:lvl1pPr>
          </a:lstStyle>
          <a:p>
            <a:pPr>
              <a:defRPr/>
            </a:pPr>
            <a:endParaRPr lang="en-US" dirty="0"/>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pitchFamily="34" charset="0"/>
                <a:ea typeface="ヒラギノ角ゴ Pro W3"/>
                <a:cs typeface="ヒラギノ角ゴ Pro W3"/>
              </a:defRPr>
            </a:lvl1pPr>
          </a:lstStyle>
          <a:p>
            <a:pPr>
              <a:defRPr/>
            </a:pPr>
            <a:fld id="{DFB22AC1-5AEA-47D4-B468-8B0D6C1DBE6D}" type="slidenum">
              <a:rPr lang="en-US"/>
              <a:pPr>
                <a:defRPr/>
              </a:pPr>
              <a:t>‹#›</a:t>
            </a:fld>
            <a:endParaRPr lang="en-US" dirty="0"/>
          </a:p>
        </p:txBody>
      </p:sp>
    </p:spTree>
    <p:extLst>
      <p:ext uri="{BB962C8B-B14F-4D97-AF65-F5344CB8AC3E}">
        <p14:creationId xmlns:p14="http://schemas.microsoft.com/office/powerpoint/2010/main" val="3952064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ヒラギノ角ゴ Pro W3"/>
        <a:cs typeface="ヒラギノ角ゴ Pro W3"/>
      </a:defRPr>
    </a:lvl1pPr>
    <a:lvl2pPr marL="457200" algn="l" rtl="0" eaLnBrk="0" fontAlgn="base" hangingPunct="0">
      <a:spcBef>
        <a:spcPct val="30000"/>
      </a:spcBef>
      <a:spcAft>
        <a:spcPct val="0"/>
      </a:spcAft>
      <a:defRPr sz="1200" kern="1200">
        <a:solidFill>
          <a:schemeClr val="tx1"/>
        </a:solidFill>
        <a:latin typeface="Arial" pitchFamily="34" charset="0"/>
        <a:ea typeface="ヒラギノ角ゴ Pro W3"/>
        <a:cs typeface="ヒラギノ角ゴ Pro W3"/>
      </a:defRPr>
    </a:lvl2pPr>
    <a:lvl3pPr marL="914400" algn="l" rtl="0" eaLnBrk="0" fontAlgn="base" hangingPunct="0">
      <a:spcBef>
        <a:spcPct val="30000"/>
      </a:spcBef>
      <a:spcAft>
        <a:spcPct val="0"/>
      </a:spcAft>
      <a:defRPr sz="1200" kern="1200">
        <a:solidFill>
          <a:schemeClr val="tx1"/>
        </a:solidFill>
        <a:latin typeface="Arial" pitchFamily="34" charset="0"/>
        <a:ea typeface="ヒラギノ角ゴ Pro W3"/>
        <a:cs typeface="ヒラギノ角ゴ Pro W3"/>
      </a:defRPr>
    </a:lvl3pPr>
    <a:lvl4pPr marL="1371600" algn="l" rtl="0" eaLnBrk="0" fontAlgn="base" hangingPunct="0">
      <a:spcBef>
        <a:spcPct val="30000"/>
      </a:spcBef>
      <a:spcAft>
        <a:spcPct val="0"/>
      </a:spcAft>
      <a:defRPr sz="1200" kern="1200">
        <a:solidFill>
          <a:schemeClr val="tx1"/>
        </a:solidFill>
        <a:latin typeface="Arial" pitchFamily="34" charset="0"/>
        <a:ea typeface="ヒラギノ角ゴ Pro W3"/>
        <a:cs typeface="ヒラギノ角ゴ Pro W3"/>
      </a:defRPr>
    </a:lvl4pPr>
    <a:lvl5pPr marL="1828800" algn="l" rtl="0" eaLnBrk="0" fontAlgn="base" hangingPunct="0">
      <a:spcBef>
        <a:spcPct val="30000"/>
      </a:spcBef>
      <a:spcAft>
        <a:spcPct val="0"/>
      </a:spcAft>
      <a:defRPr sz="12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asterseals.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ESPAConsulting@easterseals.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EB1BD-3004-4DCF-BF99-5922B4D283C4}" type="slidenum">
              <a:rPr lang="en-US"/>
              <a:pPr/>
              <a:t>1</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10</a:t>
            </a:fld>
            <a:endParaRPr lang="en-US" dirty="0"/>
          </a:p>
        </p:txBody>
      </p:sp>
    </p:spTree>
    <p:extLst>
      <p:ext uri="{BB962C8B-B14F-4D97-AF65-F5344CB8AC3E}">
        <p14:creationId xmlns:p14="http://schemas.microsoft.com/office/powerpoint/2010/main" val="89231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11</a:t>
            </a:fld>
            <a:endParaRPr lang="en-US" dirty="0"/>
          </a:p>
        </p:txBody>
      </p:sp>
    </p:spTree>
    <p:extLst>
      <p:ext uri="{BB962C8B-B14F-4D97-AF65-F5344CB8AC3E}">
        <p14:creationId xmlns:p14="http://schemas.microsoft.com/office/powerpoint/2010/main" val="81290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12</a:t>
            </a:fld>
            <a:endParaRPr lang="en-US" dirty="0"/>
          </a:p>
        </p:txBody>
      </p:sp>
    </p:spTree>
    <p:extLst>
      <p:ext uri="{BB962C8B-B14F-4D97-AF65-F5344CB8AC3E}">
        <p14:creationId xmlns:p14="http://schemas.microsoft.com/office/powerpoint/2010/main" val="881650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13</a:t>
            </a:fld>
            <a:endParaRPr lang="en-US" dirty="0"/>
          </a:p>
        </p:txBody>
      </p:sp>
    </p:spTree>
    <p:extLst>
      <p:ext uri="{BB962C8B-B14F-4D97-AF65-F5344CB8AC3E}">
        <p14:creationId xmlns:p14="http://schemas.microsoft.com/office/powerpoint/2010/main" val="123060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14</a:t>
            </a:fld>
            <a:endParaRPr lang="en-US" dirty="0"/>
          </a:p>
        </p:txBody>
      </p:sp>
    </p:spTree>
    <p:extLst>
      <p:ext uri="{BB962C8B-B14F-4D97-AF65-F5344CB8AC3E}">
        <p14:creationId xmlns:p14="http://schemas.microsoft.com/office/powerpoint/2010/main" val="1397662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15</a:t>
            </a:fld>
            <a:endParaRPr lang="en-US" dirty="0"/>
          </a:p>
        </p:txBody>
      </p:sp>
    </p:spTree>
    <p:extLst>
      <p:ext uri="{BB962C8B-B14F-4D97-AF65-F5344CB8AC3E}">
        <p14:creationId xmlns:p14="http://schemas.microsoft.com/office/powerpoint/2010/main" val="297543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16</a:t>
            </a:fld>
            <a:endParaRPr lang="en-US" dirty="0"/>
          </a:p>
        </p:txBody>
      </p:sp>
    </p:spTree>
    <p:extLst>
      <p:ext uri="{BB962C8B-B14F-4D97-AF65-F5344CB8AC3E}">
        <p14:creationId xmlns:p14="http://schemas.microsoft.com/office/powerpoint/2010/main" val="3576531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17</a:t>
            </a:fld>
            <a:endParaRPr lang="en-US" dirty="0"/>
          </a:p>
        </p:txBody>
      </p:sp>
    </p:spTree>
    <p:extLst>
      <p:ext uri="{BB962C8B-B14F-4D97-AF65-F5344CB8AC3E}">
        <p14:creationId xmlns:p14="http://schemas.microsoft.com/office/powerpoint/2010/main" val="1565282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18</a:t>
            </a:fld>
            <a:endParaRPr lang="en-US" dirty="0"/>
          </a:p>
        </p:txBody>
      </p:sp>
    </p:spTree>
    <p:extLst>
      <p:ext uri="{BB962C8B-B14F-4D97-AF65-F5344CB8AC3E}">
        <p14:creationId xmlns:p14="http://schemas.microsoft.com/office/powerpoint/2010/main" val="2632340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19</a:t>
            </a:fld>
            <a:endParaRPr lang="en-US" dirty="0"/>
          </a:p>
        </p:txBody>
      </p:sp>
    </p:spTree>
    <p:extLst>
      <p:ext uri="{BB962C8B-B14F-4D97-AF65-F5344CB8AC3E}">
        <p14:creationId xmlns:p14="http://schemas.microsoft.com/office/powerpoint/2010/main" val="365818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ヒラギノ角ゴ Pro W3" pitchFamily="80" charset="-128"/>
                <a:cs typeface="+mn-cs"/>
              </a:rPr>
              <a:t>Easter Seals is one of the largest providers of services in the disability field.</a:t>
            </a:r>
          </a:p>
          <a:p>
            <a:pPr lvl="0"/>
            <a:r>
              <a:rPr lang="en-US" sz="1200" kern="1200" dirty="0" smtClean="0">
                <a:solidFill>
                  <a:schemeClr val="tx1"/>
                </a:solidFill>
                <a:effectLst/>
                <a:latin typeface="Arial" charset="0"/>
                <a:ea typeface="ヒラギノ角ゴ Pro W3" pitchFamily="80" charset="-128"/>
                <a:cs typeface="+mn-cs"/>
              </a:rPr>
              <a:t>We have affiliates across the country</a:t>
            </a:r>
          </a:p>
          <a:p>
            <a:pPr lvl="0"/>
            <a:r>
              <a:rPr lang="en-US" sz="1200" kern="1200" dirty="0" smtClean="0">
                <a:solidFill>
                  <a:schemeClr val="tx1"/>
                </a:solidFill>
                <a:effectLst/>
                <a:latin typeface="Arial" charset="0"/>
                <a:ea typeface="ヒラギノ角ゴ Pro W3" pitchFamily="80" charset="-128"/>
                <a:cs typeface="+mn-cs"/>
              </a:rPr>
              <a:t>Services are provided to people of all ages and include:</a:t>
            </a:r>
          </a:p>
          <a:p>
            <a:pPr lvl="1"/>
            <a:r>
              <a:rPr lang="en-US" sz="1200" kern="1200" dirty="0" smtClean="0">
                <a:solidFill>
                  <a:schemeClr val="tx1"/>
                </a:solidFill>
                <a:effectLst/>
                <a:latin typeface="Arial" charset="0"/>
                <a:ea typeface="ヒラギノ角ゴ Pro W3" pitchFamily="80" charset="-128"/>
                <a:cs typeface="+mn-cs"/>
              </a:rPr>
              <a:t>Employment services</a:t>
            </a:r>
          </a:p>
          <a:p>
            <a:pPr lvl="1"/>
            <a:r>
              <a:rPr lang="en-US" sz="1200" kern="1200" dirty="0" smtClean="0">
                <a:solidFill>
                  <a:schemeClr val="tx1"/>
                </a:solidFill>
                <a:effectLst/>
                <a:latin typeface="Arial" charset="0"/>
                <a:ea typeface="ヒラギノ角ゴ Pro W3" pitchFamily="80" charset="-128"/>
                <a:cs typeface="+mn-cs"/>
              </a:rPr>
              <a:t>Mental health services</a:t>
            </a:r>
          </a:p>
          <a:p>
            <a:pPr lvl="1"/>
            <a:r>
              <a:rPr lang="en-US" sz="1200" kern="1200" dirty="0" smtClean="0">
                <a:solidFill>
                  <a:schemeClr val="tx1"/>
                </a:solidFill>
                <a:effectLst/>
                <a:latin typeface="Arial" charset="0"/>
                <a:ea typeface="ヒラギノ角ゴ Pro W3" pitchFamily="80" charset="-128"/>
                <a:cs typeface="+mn-cs"/>
              </a:rPr>
              <a:t>Occupational therapy</a:t>
            </a:r>
          </a:p>
          <a:p>
            <a:pPr lvl="1"/>
            <a:r>
              <a:rPr lang="en-US" sz="1200" kern="1200" dirty="0" smtClean="0">
                <a:solidFill>
                  <a:schemeClr val="tx1"/>
                </a:solidFill>
                <a:effectLst/>
                <a:latin typeface="Arial" charset="0"/>
                <a:ea typeface="ヒラギノ角ゴ Pro W3" pitchFamily="80" charset="-128"/>
                <a:cs typeface="+mn-cs"/>
              </a:rPr>
              <a:t>Physical therapy</a:t>
            </a:r>
          </a:p>
          <a:p>
            <a:pPr lvl="1"/>
            <a:r>
              <a:rPr lang="en-US" sz="1200" kern="1200" dirty="0" smtClean="0">
                <a:solidFill>
                  <a:schemeClr val="tx1"/>
                </a:solidFill>
                <a:effectLst/>
                <a:latin typeface="Arial" charset="0"/>
                <a:ea typeface="ヒラギノ角ゴ Pro W3" pitchFamily="80" charset="-128"/>
                <a:cs typeface="+mn-cs"/>
              </a:rPr>
              <a:t>Speech therapy</a:t>
            </a:r>
          </a:p>
          <a:p>
            <a:pPr lvl="1"/>
            <a:r>
              <a:rPr lang="en-US" sz="1200" kern="1200" dirty="0" smtClean="0">
                <a:solidFill>
                  <a:schemeClr val="tx1"/>
                </a:solidFill>
                <a:effectLst/>
                <a:latin typeface="Arial" charset="0"/>
                <a:ea typeface="ヒラギノ角ゴ Pro W3" pitchFamily="80" charset="-128"/>
                <a:cs typeface="+mn-cs"/>
              </a:rPr>
              <a:t>Recreation programs</a:t>
            </a:r>
          </a:p>
          <a:p>
            <a:pPr lvl="1"/>
            <a:r>
              <a:rPr lang="en-US" sz="1200" kern="1200" dirty="0" smtClean="0">
                <a:solidFill>
                  <a:schemeClr val="tx1"/>
                </a:solidFill>
                <a:effectLst/>
                <a:latin typeface="Arial" charset="0"/>
                <a:ea typeface="ヒラギノ角ゴ Pro W3" pitchFamily="80" charset="-128"/>
                <a:cs typeface="+mn-cs"/>
              </a:rPr>
              <a:t>Senior day programs</a:t>
            </a:r>
          </a:p>
          <a:p>
            <a:pPr lvl="1"/>
            <a:r>
              <a:rPr lang="en-US" sz="1200" kern="1200" dirty="0" smtClean="0">
                <a:solidFill>
                  <a:schemeClr val="tx1"/>
                </a:solidFill>
                <a:effectLst/>
                <a:latin typeface="Arial" charset="0"/>
                <a:ea typeface="ヒラギノ角ゴ Pro W3" pitchFamily="80" charset="-128"/>
                <a:cs typeface="+mn-cs"/>
              </a:rPr>
              <a:t>Early childhood development</a:t>
            </a:r>
          </a:p>
          <a:p>
            <a:pPr lvl="1"/>
            <a:r>
              <a:rPr lang="en-US" sz="1200" kern="1200" dirty="0" smtClean="0">
                <a:solidFill>
                  <a:schemeClr val="tx1"/>
                </a:solidFill>
                <a:effectLst/>
                <a:latin typeface="Arial" charset="0"/>
                <a:ea typeface="ヒラギノ角ゴ Pro W3" pitchFamily="80" charset="-128"/>
                <a:cs typeface="+mn-cs"/>
              </a:rPr>
              <a:t>Services for veterans and military families</a:t>
            </a:r>
          </a:p>
          <a:p>
            <a:pPr lvl="0"/>
            <a:r>
              <a:rPr lang="en-US" sz="1200" kern="1200" dirty="0" smtClean="0">
                <a:solidFill>
                  <a:schemeClr val="tx1"/>
                </a:solidFill>
                <a:effectLst/>
                <a:latin typeface="Arial" charset="0"/>
                <a:ea typeface="ヒラギノ角ゴ Pro W3" pitchFamily="80" charset="-128"/>
                <a:cs typeface="+mn-cs"/>
              </a:rPr>
              <a:t>Go to </a:t>
            </a:r>
            <a:r>
              <a:rPr lang="en-US" sz="1200" u="sng" kern="1200" dirty="0" smtClean="0">
                <a:solidFill>
                  <a:schemeClr val="tx1"/>
                </a:solidFill>
                <a:effectLst/>
                <a:latin typeface="Arial" charset="0"/>
                <a:ea typeface="ヒラギノ角ゴ Pro W3" pitchFamily="80" charset="-128"/>
                <a:cs typeface="+mn-cs"/>
                <a:hlinkClick r:id="rId3"/>
              </a:rPr>
              <a:t>www.easterseals.com</a:t>
            </a:r>
            <a:r>
              <a:rPr lang="en-US" sz="1200" kern="1200" dirty="0" smtClean="0">
                <a:solidFill>
                  <a:schemeClr val="tx1"/>
                </a:solidFill>
                <a:effectLst/>
                <a:latin typeface="Arial" charset="0"/>
                <a:ea typeface="ヒラギノ角ゴ Pro W3" pitchFamily="80" charset="-128"/>
                <a:cs typeface="+mn-cs"/>
              </a:rPr>
              <a:t> to locate the affiliate nearest to you.</a:t>
            </a:r>
          </a:p>
          <a:p>
            <a:pPr lvl="0"/>
            <a:r>
              <a:rPr lang="en-US" sz="1200" kern="1200" dirty="0" smtClean="0">
                <a:solidFill>
                  <a:schemeClr val="tx1"/>
                </a:solidFill>
                <a:effectLst/>
                <a:latin typeface="Arial" charset="0"/>
                <a:ea typeface="ヒラギノ角ゴ Pro W3" pitchFamily="80" charset="-128"/>
                <a:cs typeface="+mn-cs"/>
              </a:rPr>
              <a:t>Easter Seals also offers a number of programs from its national headquarters in Chicago and its office of public affairs in Washington, DC</a:t>
            </a:r>
          </a:p>
          <a:p>
            <a:pPr eaLnBrk="1" hangingPunct="1"/>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20</a:t>
            </a:fld>
            <a:endParaRPr lang="en-US" dirty="0"/>
          </a:p>
        </p:txBody>
      </p:sp>
    </p:spTree>
    <p:extLst>
      <p:ext uri="{BB962C8B-B14F-4D97-AF65-F5344CB8AC3E}">
        <p14:creationId xmlns:p14="http://schemas.microsoft.com/office/powerpoint/2010/main" val="3296436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21</a:t>
            </a:fld>
            <a:endParaRPr lang="en-US" dirty="0"/>
          </a:p>
        </p:txBody>
      </p:sp>
    </p:spTree>
    <p:extLst>
      <p:ext uri="{BB962C8B-B14F-4D97-AF65-F5344CB8AC3E}">
        <p14:creationId xmlns:p14="http://schemas.microsoft.com/office/powerpoint/2010/main" val="1664790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22</a:t>
            </a:fld>
            <a:endParaRPr lang="en-US" dirty="0"/>
          </a:p>
        </p:txBody>
      </p:sp>
    </p:spTree>
    <p:extLst>
      <p:ext uri="{BB962C8B-B14F-4D97-AF65-F5344CB8AC3E}">
        <p14:creationId xmlns:p14="http://schemas.microsoft.com/office/powerpoint/2010/main" val="3321575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23</a:t>
            </a:fld>
            <a:endParaRPr lang="en-US" dirty="0"/>
          </a:p>
        </p:txBody>
      </p:sp>
    </p:spTree>
    <p:extLst>
      <p:ext uri="{BB962C8B-B14F-4D97-AF65-F5344CB8AC3E}">
        <p14:creationId xmlns:p14="http://schemas.microsoft.com/office/powerpoint/2010/main" val="2279457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24</a:t>
            </a:fld>
            <a:endParaRPr lang="en-US" dirty="0"/>
          </a:p>
        </p:txBody>
      </p:sp>
    </p:spTree>
    <p:extLst>
      <p:ext uri="{BB962C8B-B14F-4D97-AF65-F5344CB8AC3E}">
        <p14:creationId xmlns:p14="http://schemas.microsoft.com/office/powerpoint/2010/main" val="1030608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25</a:t>
            </a:fld>
            <a:endParaRPr lang="en-US" dirty="0"/>
          </a:p>
        </p:txBody>
      </p:sp>
    </p:spTree>
    <p:extLst>
      <p:ext uri="{BB962C8B-B14F-4D97-AF65-F5344CB8AC3E}">
        <p14:creationId xmlns:p14="http://schemas.microsoft.com/office/powerpoint/2010/main" val="2526673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26</a:t>
            </a:fld>
            <a:endParaRPr lang="en-US" dirty="0"/>
          </a:p>
        </p:txBody>
      </p:sp>
    </p:spTree>
    <p:extLst>
      <p:ext uri="{BB962C8B-B14F-4D97-AF65-F5344CB8AC3E}">
        <p14:creationId xmlns:p14="http://schemas.microsoft.com/office/powerpoint/2010/main" val="2161941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31</a:t>
            </a:fld>
            <a:endParaRPr lang="en-US" dirty="0"/>
          </a:p>
        </p:txBody>
      </p:sp>
    </p:spTree>
    <p:extLst>
      <p:ext uri="{BB962C8B-B14F-4D97-AF65-F5344CB8AC3E}">
        <p14:creationId xmlns:p14="http://schemas.microsoft.com/office/powerpoint/2010/main" val="3541413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32</a:t>
            </a:fld>
            <a:endParaRPr lang="en-US" dirty="0"/>
          </a:p>
        </p:txBody>
      </p:sp>
    </p:spTree>
    <p:extLst>
      <p:ext uri="{BB962C8B-B14F-4D97-AF65-F5344CB8AC3E}">
        <p14:creationId xmlns:p14="http://schemas.microsoft.com/office/powerpoint/2010/main" val="1679822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33</a:t>
            </a:fld>
            <a:endParaRPr lang="en-US" dirty="0"/>
          </a:p>
        </p:txBody>
      </p:sp>
    </p:spTree>
    <p:extLst>
      <p:ext uri="{BB962C8B-B14F-4D97-AF65-F5344CB8AC3E}">
        <p14:creationId xmlns:p14="http://schemas.microsoft.com/office/powerpoint/2010/main" val="849927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ヒラギノ角ゴ Pro W3" pitchFamily="80" charset="-128"/>
                <a:cs typeface="+mn-cs"/>
              </a:rPr>
              <a:t>The Easter Seals Transportation Group includes several training and technical assistance projects focusing on:</a:t>
            </a:r>
          </a:p>
          <a:p>
            <a:pPr lvl="1"/>
            <a:r>
              <a:rPr lang="en-US" sz="1200" kern="1200" dirty="0" smtClean="0">
                <a:solidFill>
                  <a:schemeClr val="tx1"/>
                </a:solidFill>
                <a:effectLst/>
                <a:latin typeface="Arial" charset="0"/>
                <a:ea typeface="ヒラギノ角ゴ Pro W3" pitchFamily="80" charset="-128"/>
                <a:cs typeface="+mn-cs"/>
              </a:rPr>
              <a:t>Access for people with disabilities</a:t>
            </a:r>
          </a:p>
          <a:p>
            <a:pPr lvl="1"/>
            <a:r>
              <a:rPr lang="en-US" sz="1200" kern="1200" dirty="0" smtClean="0">
                <a:solidFill>
                  <a:schemeClr val="tx1"/>
                </a:solidFill>
                <a:effectLst/>
                <a:latin typeface="Arial" charset="0"/>
                <a:ea typeface="ヒラギノ角ゴ Pro W3" pitchFamily="80" charset="-128"/>
                <a:cs typeface="+mn-cs"/>
              </a:rPr>
              <a:t>Transportation needs for older adults</a:t>
            </a:r>
          </a:p>
          <a:p>
            <a:pPr lvl="1"/>
            <a:r>
              <a:rPr lang="en-US" sz="1200" kern="1200" dirty="0" smtClean="0">
                <a:solidFill>
                  <a:schemeClr val="tx1"/>
                </a:solidFill>
                <a:effectLst/>
                <a:latin typeface="Arial" charset="0"/>
                <a:ea typeface="ヒラギノ角ゴ Pro W3" pitchFamily="80" charset="-128"/>
                <a:cs typeface="+mn-cs"/>
              </a:rPr>
              <a:t>Veteran and military families</a:t>
            </a:r>
          </a:p>
          <a:p>
            <a:pPr lvl="1"/>
            <a:r>
              <a:rPr lang="en-US" sz="1200" kern="1200" dirty="0" smtClean="0">
                <a:solidFill>
                  <a:schemeClr val="tx1"/>
                </a:solidFill>
                <a:effectLst/>
                <a:latin typeface="Arial" charset="0"/>
                <a:ea typeface="ヒラギノ角ゴ Pro W3" pitchFamily="80" charset="-128"/>
                <a:cs typeface="+mn-cs"/>
              </a:rPr>
              <a:t>Youth and children</a:t>
            </a:r>
          </a:p>
          <a:p>
            <a:pPr lvl="1"/>
            <a:r>
              <a:rPr lang="en-US" sz="1200" kern="1200" dirty="0" smtClean="0">
                <a:solidFill>
                  <a:schemeClr val="tx1"/>
                </a:solidFill>
                <a:effectLst/>
                <a:latin typeface="Arial" charset="0"/>
                <a:ea typeface="ヒラギノ角ゴ Pro W3" pitchFamily="80" charset="-128"/>
                <a:cs typeface="+mn-cs"/>
              </a:rPr>
              <a:t>Mobility management</a:t>
            </a:r>
          </a:p>
          <a:p>
            <a:pPr lvl="1"/>
            <a:r>
              <a:rPr lang="en-US" sz="1200" kern="1200" dirty="0" smtClean="0">
                <a:solidFill>
                  <a:schemeClr val="tx1"/>
                </a:solidFill>
                <a:effectLst/>
                <a:latin typeface="Arial" charset="0"/>
                <a:ea typeface="ヒラギノ角ゴ Pro W3" pitchFamily="80" charset="-128"/>
                <a:cs typeface="+mn-cs"/>
              </a:rPr>
              <a:t>Travel training</a:t>
            </a:r>
          </a:p>
          <a:p>
            <a:pPr lvl="1"/>
            <a:r>
              <a:rPr lang="en-US" sz="1200" kern="1200" dirty="0" smtClean="0">
                <a:solidFill>
                  <a:schemeClr val="tx1"/>
                </a:solidFill>
                <a:effectLst/>
                <a:latin typeface="Arial" charset="0"/>
                <a:ea typeface="ヒラギノ角ゴ Pro W3" pitchFamily="80" charset="-128"/>
                <a:cs typeface="+mn-cs"/>
              </a:rPr>
              <a:t>Accessible communities</a:t>
            </a:r>
          </a:p>
          <a:p>
            <a:pPr lvl="0"/>
            <a:r>
              <a:rPr lang="en-US" sz="1200" kern="1200" dirty="0" smtClean="0">
                <a:solidFill>
                  <a:schemeClr val="tx1"/>
                </a:solidFill>
                <a:effectLst/>
                <a:latin typeface="Arial" charset="0"/>
                <a:ea typeface="ヒラギノ角ゴ Pro W3" pitchFamily="80" charset="-128"/>
                <a:cs typeface="+mn-cs"/>
              </a:rPr>
              <a:t>We offer training in face-to-face venues such as this as well as webinars and online courses.</a:t>
            </a:r>
          </a:p>
          <a:p>
            <a:pPr lvl="0"/>
            <a:r>
              <a:rPr lang="en-US" sz="1200" kern="1200" dirty="0" smtClean="0">
                <a:solidFill>
                  <a:schemeClr val="tx1"/>
                </a:solidFill>
                <a:effectLst/>
                <a:latin typeface="Arial" charset="0"/>
                <a:ea typeface="ヒラギノ角ゴ Pro W3" pitchFamily="80" charset="-128"/>
                <a:cs typeface="+mn-cs"/>
              </a:rPr>
              <a:t>We also provide technical assistance via our web site, 800 hotline and e-mail and we produce a number of products that are downloadable from our web site or can be ordered in hard copy if preferred.</a:t>
            </a:r>
          </a:p>
          <a:p>
            <a:endParaRPr lang="en-US" dirty="0"/>
          </a:p>
        </p:txBody>
      </p:sp>
      <p:sp>
        <p:nvSpPr>
          <p:cNvPr id="4" name="Slide Number Placeholder 3"/>
          <p:cNvSpPr>
            <a:spLocks noGrp="1"/>
          </p:cNvSpPr>
          <p:nvPr>
            <p:ph type="sldNum" sz="quarter" idx="10"/>
          </p:nvPr>
        </p:nvSpPr>
        <p:spPr/>
        <p:txBody>
          <a:bodyPr/>
          <a:lstStyle/>
          <a:p>
            <a:fld id="{EC84B836-4605-4254-A8A9-4C3102458A4D}" type="slidenum">
              <a:rPr lang="en-US" smtClean="0"/>
              <a:pPr/>
              <a:t>3</a:t>
            </a:fld>
            <a:endParaRPr lang="en-US" dirty="0"/>
          </a:p>
        </p:txBody>
      </p:sp>
    </p:spTree>
    <p:extLst>
      <p:ext uri="{BB962C8B-B14F-4D97-AF65-F5344CB8AC3E}">
        <p14:creationId xmlns:p14="http://schemas.microsoft.com/office/powerpoint/2010/main" val="1540267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34</a:t>
            </a:fld>
            <a:endParaRPr lang="en-US" dirty="0"/>
          </a:p>
        </p:txBody>
      </p:sp>
    </p:spTree>
    <p:extLst>
      <p:ext uri="{BB962C8B-B14F-4D97-AF65-F5344CB8AC3E}">
        <p14:creationId xmlns:p14="http://schemas.microsoft.com/office/powerpoint/2010/main" val="195819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35</a:t>
            </a:fld>
            <a:endParaRPr lang="en-US" dirty="0"/>
          </a:p>
        </p:txBody>
      </p:sp>
    </p:spTree>
    <p:extLst>
      <p:ext uri="{BB962C8B-B14F-4D97-AF65-F5344CB8AC3E}">
        <p14:creationId xmlns:p14="http://schemas.microsoft.com/office/powerpoint/2010/main" val="165953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36</a:t>
            </a:fld>
            <a:endParaRPr lang="en-US" dirty="0"/>
          </a:p>
        </p:txBody>
      </p:sp>
    </p:spTree>
    <p:extLst>
      <p:ext uri="{BB962C8B-B14F-4D97-AF65-F5344CB8AC3E}">
        <p14:creationId xmlns:p14="http://schemas.microsoft.com/office/powerpoint/2010/main" val="141692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37</a:t>
            </a:fld>
            <a:endParaRPr lang="en-US" dirty="0"/>
          </a:p>
        </p:txBody>
      </p:sp>
    </p:spTree>
    <p:extLst>
      <p:ext uri="{BB962C8B-B14F-4D97-AF65-F5344CB8AC3E}">
        <p14:creationId xmlns:p14="http://schemas.microsoft.com/office/powerpoint/2010/main" val="1821637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38</a:t>
            </a:fld>
            <a:endParaRPr lang="en-US" dirty="0"/>
          </a:p>
        </p:txBody>
      </p:sp>
    </p:spTree>
    <p:extLst>
      <p:ext uri="{BB962C8B-B14F-4D97-AF65-F5344CB8AC3E}">
        <p14:creationId xmlns:p14="http://schemas.microsoft.com/office/powerpoint/2010/main" val="2242743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39</a:t>
            </a:fld>
            <a:endParaRPr lang="en-US" dirty="0"/>
          </a:p>
        </p:txBody>
      </p:sp>
    </p:spTree>
    <p:extLst>
      <p:ext uri="{BB962C8B-B14F-4D97-AF65-F5344CB8AC3E}">
        <p14:creationId xmlns:p14="http://schemas.microsoft.com/office/powerpoint/2010/main" val="1788570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40</a:t>
            </a:fld>
            <a:endParaRPr lang="en-US" dirty="0"/>
          </a:p>
        </p:txBody>
      </p:sp>
    </p:spTree>
    <p:extLst>
      <p:ext uri="{BB962C8B-B14F-4D97-AF65-F5344CB8AC3E}">
        <p14:creationId xmlns:p14="http://schemas.microsoft.com/office/powerpoint/2010/main" val="3734167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80" charset="-128"/>
              </a:defRPr>
            </a:lvl1pPr>
            <a:lvl2pPr marL="729057" indent="-280406">
              <a:defRPr sz="2400">
                <a:solidFill>
                  <a:schemeClr val="tx1"/>
                </a:solidFill>
                <a:latin typeface="Arial" charset="0"/>
                <a:ea typeface="ヒラギノ角ゴ Pro W3" pitchFamily="80" charset="-128"/>
              </a:defRPr>
            </a:lvl2pPr>
            <a:lvl3pPr marL="1121626" indent="-224325">
              <a:defRPr sz="2400">
                <a:solidFill>
                  <a:schemeClr val="tx1"/>
                </a:solidFill>
                <a:latin typeface="Arial" charset="0"/>
                <a:ea typeface="ヒラギノ角ゴ Pro W3" pitchFamily="80" charset="-128"/>
              </a:defRPr>
            </a:lvl3pPr>
            <a:lvl4pPr marL="1570276" indent="-224325">
              <a:defRPr sz="2400">
                <a:solidFill>
                  <a:schemeClr val="tx1"/>
                </a:solidFill>
                <a:latin typeface="Arial" charset="0"/>
                <a:ea typeface="ヒラギノ角ゴ Pro W3" pitchFamily="80" charset="-128"/>
              </a:defRPr>
            </a:lvl4pPr>
            <a:lvl5pPr marL="2018927" indent="-224325">
              <a:defRPr sz="2400">
                <a:solidFill>
                  <a:schemeClr val="tx1"/>
                </a:solidFill>
                <a:latin typeface="Arial" charset="0"/>
                <a:ea typeface="ヒラギノ角ゴ Pro W3" pitchFamily="80" charset="-128"/>
              </a:defRPr>
            </a:lvl5pPr>
            <a:lvl6pPr marL="2467577" indent="-224325"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16227" indent="-224325"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364878" indent="-224325"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13528" indent="-224325"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B1D03190-4262-4E99-9502-10D4B5A12BEF}" type="slidenum">
              <a:rPr lang="en-US" sz="1200"/>
              <a:pPr/>
              <a:t>41</a:t>
            </a:fld>
            <a:endParaRPr lang="en-US" sz="1200" dirty="0"/>
          </a:p>
        </p:txBody>
      </p:sp>
      <p:sp>
        <p:nvSpPr>
          <p:cNvPr id="76803" name="Rectangle 2"/>
          <p:cNvSpPr>
            <a:spLocks noGrp="1" noRot="1" noChangeAspect="1" noChangeArrowheads="1" noTextEdit="1"/>
          </p:cNvSpPr>
          <p:nvPr>
            <p:ph type="sldImg"/>
          </p:nvPr>
        </p:nvSpPr>
        <p:spPr>
          <a:xfrm>
            <a:off x="1146175" y="687388"/>
            <a:ext cx="4568825" cy="3427412"/>
          </a:xfrm>
          <a:ln/>
        </p:spPr>
      </p:sp>
      <p:sp>
        <p:nvSpPr>
          <p:cNvPr id="76804" name="Rectangle 3"/>
          <p:cNvSpPr>
            <a:spLocks noGrp="1" noChangeArrowheads="1"/>
          </p:cNvSpPr>
          <p:nvPr>
            <p:ph type="body" idx="1"/>
          </p:nvPr>
        </p:nvSpPr>
        <p:spPr>
          <a:noFill/>
        </p:spPr>
        <p:txBody>
          <a:bodyPr/>
          <a:lstStyle/>
          <a:p>
            <a:pPr eaLnBrk="1" hangingPunct="1"/>
            <a:endParaRPr lang="en-US" dirty="0" smtClean="0">
              <a:latin typeface="Arial" charset="0"/>
              <a:ea typeface="ヒラギノ角ゴ Pro W3" pitchFamily="8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8" tIns="45714" rIns="91428" bIns="45714" anchor="b"/>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45A5C706-A967-4070-84FB-513960BD36B5}" type="slidenum">
              <a:rPr lang="en-US" altLang="en-US" sz="1200"/>
              <a:pPr/>
              <a:t>4</a:t>
            </a:fld>
            <a:endParaRPr lang="en-US" altLang="en-US" sz="1200"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altLang="en-US" dirty="0" smtClean="0">
              <a:latin typeface="Arial" charset="0"/>
              <a:ea typeface="ヒラギノ角ゴ Pro W3" pitchFamily="8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pPr lvl="0"/>
            <a:r>
              <a:rPr lang="en-US" sz="1200" kern="1200" dirty="0" smtClean="0">
                <a:solidFill>
                  <a:schemeClr val="tx1"/>
                </a:solidFill>
                <a:effectLst/>
                <a:latin typeface="Arial" charset="0"/>
                <a:ea typeface="ヒラギノ角ゴ Pro W3" pitchFamily="80" charset="-128"/>
                <a:cs typeface="+mn-cs"/>
              </a:rPr>
              <a:t>Here is how to contact us:</a:t>
            </a:r>
          </a:p>
          <a:p>
            <a:pPr lvl="1"/>
            <a:r>
              <a:rPr lang="en-US" sz="1200" kern="1200" dirty="0" smtClean="0">
                <a:solidFill>
                  <a:schemeClr val="tx1"/>
                </a:solidFill>
                <a:effectLst/>
                <a:latin typeface="Arial" charset="0"/>
                <a:ea typeface="ヒラギノ角ゴ Pro W3" pitchFamily="80" charset="-128"/>
                <a:cs typeface="+mn-cs"/>
              </a:rPr>
              <a:t>844-277-3772</a:t>
            </a:r>
          </a:p>
          <a:p>
            <a:pPr lvl="1"/>
            <a:r>
              <a:rPr lang="en-US" sz="1200" u="sng" kern="1200" dirty="0" smtClean="0">
                <a:solidFill>
                  <a:schemeClr val="tx1"/>
                </a:solidFill>
                <a:effectLst/>
                <a:latin typeface="Arial" charset="0"/>
                <a:ea typeface="ヒラギノ角ゴ Pro W3" pitchFamily="80" charset="-128"/>
                <a:cs typeface="+mn-cs"/>
                <a:hlinkClick r:id="rId3"/>
              </a:rPr>
              <a:t>ESPAConsulting@easterseals.com</a:t>
            </a:r>
            <a:endParaRPr lang="en-US" sz="1200" kern="1200" dirty="0" smtClean="0">
              <a:solidFill>
                <a:schemeClr val="tx1"/>
              </a:solidFill>
              <a:effectLst/>
              <a:latin typeface="Arial" charset="0"/>
              <a:ea typeface="ヒラギノ角ゴ Pro W3" pitchFamily="80" charset="-128"/>
              <a:cs typeface="+mn-cs"/>
            </a:endParaRPr>
          </a:p>
          <a:p>
            <a:pPr lvl="1"/>
            <a:r>
              <a:rPr lang="en-US" sz="1200" u="sng" kern="1200" dirty="0" smtClean="0">
                <a:solidFill>
                  <a:schemeClr val="tx1"/>
                </a:solidFill>
                <a:effectLst/>
                <a:latin typeface="Arial" charset="0"/>
                <a:ea typeface="ヒラギノ角ゴ Pro W3" pitchFamily="80" charset="-128"/>
                <a:cs typeface="+mn-cs"/>
              </a:rPr>
              <a:t>www.projectaction.com</a:t>
            </a:r>
            <a:r>
              <a:rPr lang="en-US" sz="1200" u="sng" kern="1200" baseline="0" dirty="0" smtClean="0">
                <a:solidFill>
                  <a:schemeClr val="tx1"/>
                </a:solidFill>
                <a:effectLst/>
                <a:latin typeface="Arial" charset="0"/>
                <a:ea typeface="ヒラギノ角ゴ Pro W3" pitchFamily="80" charset="-128"/>
                <a:cs typeface="+mn-cs"/>
              </a:rPr>
              <a:t> </a:t>
            </a:r>
            <a:endParaRPr lang="en-US" sz="1200" kern="1200" dirty="0" smtClean="0">
              <a:solidFill>
                <a:schemeClr val="tx1"/>
              </a:solidFill>
              <a:effectLst/>
              <a:latin typeface="Arial" charset="0"/>
              <a:ea typeface="ヒラギノ角ゴ Pro W3" pitchFamily="80" charset="-128"/>
              <a:cs typeface="+mn-cs"/>
            </a:endParaRPr>
          </a:p>
          <a:p>
            <a:pPr lvl="0"/>
            <a:r>
              <a:rPr lang="en-US" sz="1200" kern="1200" dirty="0" smtClean="0">
                <a:solidFill>
                  <a:schemeClr val="tx1"/>
                </a:solidFill>
                <a:effectLst/>
                <a:latin typeface="Arial" charset="0"/>
                <a:ea typeface="ヒラギノ角ゴ Pro W3" pitchFamily="80" charset="-128"/>
                <a:cs typeface="+mn-cs"/>
              </a:rPr>
              <a:t>You can also reach our other transportation projects via this contact information as well.</a:t>
            </a:r>
            <a:endParaRPr lang="en-US" sz="1200" kern="1200" dirty="0">
              <a:solidFill>
                <a:schemeClr val="tx1"/>
              </a:solidFill>
              <a:effectLst/>
              <a:latin typeface="Arial" charset="0"/>
              <a:ea typeface="ヒラギノ角ゴ Pro W3" pitchFamily="80"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6</a:t>
            </a:fld>
            <a:endParaRPr lang="en-US" dirty="0"/>
          </a:p>
        </p:txBody>
      </p:sp>
    </p:spTree>
    <p:extLst>
      <p:ext uri="{BB962C8B-B14F-4D97-AF65-F5344CB8AC3E}">
        <p14:creationId xmlns:p14="http://schemas.microsoft.com/office/powerpoint/2010/main" val="3252546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7</a:t>
            </a:fld>
            <a:endParaRPr lang="en-US" dirty="0"/>
          </a:p>
        </p:txBody>
      </p:sp>
    </p:spTree>
    <p:extLst>
      <p:ext uri="{BB962C8B-B14F-4D97-AF65-F5344CB8AC3E}">
        <p14:creationId xmlns:p14="http://schemas.microsoft.com/office/powerpoint/2010/main" val="1678798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8</a:t>
            </a:fld>
            <a:endParaRPr lang="en-US" dirty="0"/>
          </a:p>
        </p:txBody>
      </p:sp>
    </p:spTree>
    <p:extLst>
      <p:ext uri="{BB962C8B-B14F-4D97-AF65-F5344CB8AC3E}">
        <p14:creationId xmlns:p14="http://schemas.microsoft.com/office/powerpoint/2010/main" val="3625204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AA04E-552D-4E3E-9DE1-5FEFF746925E}" type="slidenum">
              <a:rPr lang="en-US" smtClean="0"/>
              <a:pPr>
                <a:defRPr/>
              </a:pPr>
              <a:t>9</a:t>
            </a:fld>
            <a:endParaRPr lang="en-US" dirty="0"/>
          </a:p>
        </p:txBody>
      </p:sp>
    </p:spTree>
    <p:extLst>
      <p:ext uri="{BB962C8B-B14F-4D97-AF65-F5344CB8AC3E}">
        <p14:creationId xmlns:p14="http://schemas.microsoft.com/office/powerpoint/2010/main" val="1887251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0" y="5257800"/>
            <a:ext cx="91440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 name="Line 9"/>
          <p:cNvSpPr>
            <a:spLocks noChangeShapeType="1"/>
          </p:cNvSpPr>
          <p:nvPr userDrawn="1"/>
        </p:nvSpPr>
        <p:spPr bwMode="auto">
          <a:xfrm>
            <a:off x="0" y="5410200"/>
            <a:ext cx="91440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9218" name="Rectangle 2"/>
          <p:cNvSpPr>
            <a:spLocks noGrp="1" noChangeArrowheads="1"/>
          </p:cNvSpPr>
          <p:nvPr>
            <p:ph type="ctrTitle"/>
          </p:nvPr>
        </p:nvSpPr>
        <p:spPr>
          <a:xfrm>
            <a:off x="457200" y="2133600"/>
            <a:ext cx="8153400" cy="838200"/>
          </a:xfrm>
        </p:spPr>
        <p:txBody>
          <a:bodyPr anchor="ctr"/>
          <a:lstStyle>
            <a:lvl1pPr>
              <a:defRPr sz="2900"/>
            </a:lvl1pPr>
          </a:lstStyle>
          <a:p>
            <a:pPr lvl="0"/>
            <a:r>
              <a:rPr lang="en-US" noProof="0" smtClean="0"/>
              <a:t>Click to edit Master title style</a:t>
            </a:r>
          </a:p>
        </p:txBody>
      </p:sp>
      <p:sp>
        <p:nvSpPr>
          <p:cNvPr id="9219" name="Rectangle 3"/>
          <p:cNvSpPr>
            <a:spLocks noGrp="1" noChangeArrowheads="1"/>
          </p:cNvSpPr>
          <p:nvPr>
            <p:ph type="subTitle" idx="1"/>
          </p:nvPr>
        </p:nvSpPr>
        <p:spPr>
          <a:xfrm>
            <a:off x="457200" y="3048000"/>
            <a:ext cx="8153400" cy="533400"/>
          </a:xfrm>
          <a:extLst>
            <a:ext uri="{909E8E84-426E-40DD-AFC4-6F175D3DCCD1}">
              <a14:hiddenFill xmlns:a14="http://schemas.microsoft.com/office/drawing/2010/main">
                <a:solidFill>
                  <a:srgbClr val="EEA521"/>
                </a:solidFill>
              </a14:hiddenFill>
            </a:ext>
          </a:extLst>
        </p:spPr>
        <p:txBody>
          <a:bodyPr/>
          <a:lstStyle>
            <a:lvl1pPr marL="0" indent="0">
              <a:buFontTx/>
              <a:buNone/>
              <a:defRPr sz="2200"/>
            </a:lvl1pPr>
          </a:lstStyle>
          <a:p>
            <a:pPr lvl="0"/>
            <a:r>
              <a:rPr lang="en-US" noProof="0" smtClean="0"/>
              <a:t>Click to edit Master subtitle style</a:t>
            </a:r>
          </a:p>
        </p:txBody>
      </p:sp>
      <p:pic>
        <p:nvPicPr>
          <p:cNvPr id="2" name="Picture 1"/>
          <p:cNvPicPr>
            <a:picLocks noChangeAspect="1"/>
          </p:cNvPicPr>
          <p:nvPr userDrawn="1"/>
        </p:nvPicPr>
        <p:blipFill>
          <a:blip r:embed="rId2"/>
          <a:stretch>
            <a:fillRect/>
          </a:stretch>
        </p:blipFill>
        <p:spPr>
          <a:xfrm>
            <a:off x="2209800" y="152400"/>
            <a:ext cx="4572000" cy="1546650"/>
          </a:xfrm>
          <a:prstGeom prst="rect">
            <a:avLst/>
          </a:prstGeom>
        </p:spPr>
      </p:pic>
      <p:pic>
        <p:nvPicPr>
          <p:cNvPr id="3" name="Picture 2"/>
          <p:cNvPicPr>
            <a:picLocks noChangeAspect="1"/>
          </p:cNvPicPr>
          <p:nvPr userDrawn="1"/>
        </p:nvPicPr>
        <p:blipFill>
          <a:blip r:embed="rId3"/>
          <a:stretch>
            <a:fillRect/>
          </a:stretch>
        </p:blipFill>
        <p:spPr>
          <a:xfrm>
            <a:off x="0" y="5229013"/>
            <a:ext cx="9144000" cy="1628987"/>
          </a:xfrm>
          <a:prstGeom prst="rect">
            <a:avLst/>
          </a:prstGeom>
        </p:spPr>
      </p:pic>
    </p:spTree>
    <p:extLst>
      <p:ext uri="{BB962C8B-B14F-4D97-AF65-F5344CB8AC3E}">
        <p14:creationId xmlns:p14="http://schemas.microsoft.com/office/powerpoint/2010/main" val="2543289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BA00819-1A00-40A3-9D5E-4C31BDAF2380}"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462017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219200"/>
            <a:ext cx="19431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219200"/>
            <a:ext cx="56769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BFCC107-2A68-4E19-8C09-CD95A1AE91B2}"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38144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AFE12A9-6C70-41DC-B8B1-38724334923F}"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381274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7D6A71D-8AAB-4B34-9A3A-7FC59A05ADBB}"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285809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F126992-75BA-4E6D-9676-F4B4AFD87B65}"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3207134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8E6AEBA-C6FB-4AB2-8DC0-A563D0EFD89D}"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4126794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EFDE1FE-F8B6-48D4-875C-1FD47ECBBFE0}"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417765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10D2853-B4DF-4E02-962B-2AAB03C7EB29}"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726037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A13CF50-5637-4419-AB59-7B88F2EE5C6E}"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345864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E9B710F-F7AA-4E33-B93C-45ECA7E22690}" type="slidenum">
              <a:rPr lang="en-US"/>
              <a:pPr>
                <a:defRPr/>
              </a:pPr>
              <a:t>‹#›</a:t>
            </a:fld>
            <a:endParaRPr lang="en-US" dirty="0">
              <a:solidFill>
                <a:schemeClr val="tx1"/>
              </a:solidFill>
            </a:endParaRPr>
          </a:p>
        </p:txBody>
      </p:sp>
    </p:spTree>
    <p:extLst>
      <p:ext uri="{BB962C8B-B14F-4D97-AF65-F5344CB8AC3E}">
        <p14:creationId xmlns:p14="http://schemas.microsoft.com/office/powerpoint/2010/main" val="339120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33400" y="1905000"/>
            <a:ext cx="77724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2"/>
          <p:cNvSpPr>
            <a:spLocks noGrp="1" noChangeArrowheads="1"/>
          </p:cNvSpPr>
          <p:nvPr>
            <p:ph type="title"/>
          </p:nvPr>
        </p:nvSpPr>
        <p:spPr bwMode="auto">
          <a:xfrm>
            <a:off x="533400" y="1219200"/>
            <a:ext cx="77724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0D4979"/>
                </a:solidFill>
                <a:latin typeface="Arial" pitchFamily="34" charset="0"/>
                <a:ea typeface="ヒラギノ角ゴ Pro W3"/>
              </a:defRPr>
            </a:lvl1pPr>
          </a:lstStyle>
          <a:p>
            <a:pPr>
              <a:defRPr/>
            </a:pPr>
            <a:fld id="{ADAFE30F-15E4-4410-9A9E-FC5D34730861}" type="slidenum">
              <a:rPr lang="en-US"/>
              <a:pPr>
                <a:defRPr/>
              </a:pPr>
              <a:t>‹#›</a:t>
            </a:fld>
            <a:endParaRPr lang="en-US" dirty="0">
              <a:solidFill>
                <a:schemeClr val="tx1"/>
              </a:solidFill>
            </a:endParaRPr>
          </a:p>
        </p:txBody>
      </p:sp>
      <p:pic>
        <p:nvPicPr>
          <p:cNvPr id="2" name="Picture 1"/>
          <p:cNvPicPr>
            <a:picLocks noChangeAspect="1"/>
          </p:cNvPicPr>
          <p:nvPr userDrawn="1"/>
        </p:nvPicPr>
        <p:blipFill>
          <a:blip r:embed="rId13"/>
          <a:stretch>
            <a:fillRect/>
          </a:stretch>
        </p:blipFill>
        <p:spPr>
          <a:xfrm>
            <a:off x="0" y="0"/>
            <a:ext cx="9144000" cy="1124373"/>
          </a:xfrm>
          <a:prstGeom prst="rect">
            <a:avLst/>
          </a:prstGeom>
        </p:spPr>
      </p:pic>
    </p:spTree>
  </p:cSld>
  <p:clrMap bg1="lt1" tx1="dk1" bg2="lt2" tx2="dk2" accent1="accent1" accent2="accent2" accent3="accent3" accent4="accent4" accent5="accent5" accent6="accent6" hlink="hlink" folHlink="folHlink"/>
  <p:sldLayoutIdLst>
    <p:sldLayoutId id="2147483887"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hf hdr="0" ftr="0" dt="0"/>
  <p:txStyles>
    <p:titleStyle>
      <a:lvl1pPr algn="l" rtl="0" eaLnBrk="0" fontAlgn="base" hangingPunct="0">
        <a:spcBef>
          <a:spcPct val="0"/>
        </a:spcBef>
        <a:spcAft>
          <a:spcPct val="0"/>
        </a:spcAft>
        <a:defRPr sz="3000" b="1">
          <a:solidFill>
            <a:srgbClr val="B50E25"/>
          </a:solidFill>
          <a:latin typeface="+mj-lt"/>
          <a:ea typeface="+mj-ea"/>
          <a:cs typeface="+mj-cs"/>
        </a:defRPr>
      </a:lvl1pPr>
      <a:lvl2pPr algn="l" rtl="0" eaLnBrk="0" fontAlgn="base" hangingPunct="0">
        <a:spcBef>
          <a:spcPct val="0"/>
        </a:spcBef>
        <a:spcAft>
          <a:spcPct val="0"/>
        </a:spcAft>
        <a:defRPr sz="3000" b="1">
          <a:solidFill>
            <a:srgbClr val="B50E25"/>
          </a:solidFill>
          <a:latin typeface="Arial" pitchFamily="34" charset="0"/>
          <a:ea typeface="ヒラギノ角ゴ Pro W3"/>
          <a:cs typeface="ヒラギノ角ゴ Pro W3"/>
        </a:defRPr>
      </a:lvl2pPr>
      <a:lvl3pPr algn="l" rtl="0" eaLnBrk="0" fontAlgn="base" hangingPunct="0">
        <a:spcBef>
          <a:spcPct val="0"/>
        </a:spcBef>
        <a:spcAft>
          <a:spcPct val="0"/>
        </a:spcAft>
        <a:defRPr sz="3000" b="1">
          <a:solidFill>
            <a:srgbClr val="B50E25"/>
          </a:solidFill>
          <a:latin typeface="Arial" pitchFamily="34" charset="0"/>
          <a:ea typeface="ヒラギノ角ゴ Pro W3"/>
          <a:cs typeface="ヒラギノ角ゴ Pro W3"/>
        </a:defRPr>
      </a:lvl3pPr>
      <a:lvl4pPr algn="l" rtl="0" eaLnBrk="0" fontAlgn="base" hangingPunct="0">
        <a:spcBef>
          <a:spcPct val="0"/>
        </a:spcBef>
        <a:spcAft>
          <a:spcPct val="0"/>
        </a:spcAft>
        <a:defRPr sz="3000" b="1">
          <a:solidFill>
            <a:srgbClr val="B50E25"/>
          </a:solidFill>
          <a:latin typeface="Arial" pitchFamily="34" charset="0"/>
          <a:ea typeface="ヒラギノ角ゴ Pro W3"/>
          <a:cs typeface="ヒラギノ角ゴ Pro W3"/>
        </a:defRPr>
      </a:lvl4pPr>
      <a:lvl5pPr algn="l" rtl="0" eaLnBrk="0" fontAlgn="base" hangingPunct="0">
        <a:spcBef>
          <a:spcPct val="0"/>
        </a:spcBef>
        <a:spcAft>
          <a:spcPct val="0"/>
        </a:spcAft>
        <a:defRPr sz="3000" b="1">
          <a:solidFill>
            <a:srgbClr val="B50E25"/>
          </a:solidFill>
          <a:latin typeface="Arial" pitchFamily="34" charset="0"/>
          <a:ea typeface="ヒラギノ角ゴ Pro W3"/>
          <a:cs typeface="ヒラギノ角ゴ Pro W3"/>
        </a:defRPr>
      </a:lvl5pPr>
      <a:lvl6pPr marL="457200" algn="l" rtl="0" fontAlgn="base">
        <a:spcBef>
          <a:spcPct val="0"/>
        </a:spcBef>
        <a:spcAft>
          <a:spcPct val="0"/>
        </a:spcAft>
        <a:defRPr sz="3000" b="1">
          <a:solidFill>
            <a:srgbClr val="B50E25"/>
          </a:solidFill>
          <a:latin typeface="Arial" pitchFamily="34" charset="0"/>
          <a:ea typeface="ヒラギノ角ゴ Pro W3"/>
          <a:cs typeface="ヒラギノ角ゴ Pro W3"/>
        </a:defRPr>
      </a:lvl6pPr>
      <a:lvl7pPr marL="914400" algn="l" rtl="0" fontAlgn="base">
        <a:spcBef>
          <a:spcPct val="0"/>
        </a:spcBef>
        <a:spcAft>
          <a:spcPct val="0"/>
        </a:spcAft>
        <a:defRPr sz="3000" b="1">
          <a:solidFill>
            <a:srgbClr val="B50E25"/>
          </a:solidFill>
          <a:latin typeface="Arial" pitchFamily="34" charset="0"/>
          <a:ea typeface="ヒラギノ角ゴ Pro W3"/>
          <a:cs typeface="ヒラギノ角ゴ Pro W3"/>
        </a:defRPr>
      </a:lvl7pPr>
      <a:lvl8pPr marL="1371600" algn="l" rtl="0" fontAlgn="base">
        <a:spcBef>
          <a:spcPct val="0"/>
        </a:spcBef>
        <a:spcAft>
          <a:spcPct val="0"/>
        </a:spcAft>
        <a:defRPr sz="3000" b="1">
          <a:solidFill>
            <a:srgbClr val="B50E25"/>
          </a:solidFill>
          <a:latin typeface="Arial" pitchFamily="34" charset="0"/>
          <a:ea typeface="ヒラギノ角ゴ Pro W3"/>
          <a:cs typeface="ヒラギノ角ゴ Pro W3"/>
        </a:defRPr>
      </a:lvl8pPr>
      <a:lvl9pPr marL="1828800" algn="l" rtl="0" fontAlgn="base">
        <a:spcBef>
          <a:spcPct val="0"/>
        </a:spcBef>
        <a:spcAft>
          <a:spcPct val="0"/>
        </a:spcAft>
        <a:defRPr sz="3000" b="1">
          <a:solidFill>
            <a:srgbClr val="B50E25"/>
          </a:solidFill>
          <a:latin typeface="Arial" pitchFamily="34" charset="0"/>
          <a:ea typeface="ヒラギノ角ゴ Pro W3"/>
          <a:cs typeface="ヒラギノ角ゴ Pro W3"/>
        </a:defRPr>
      </a:lvl9pPr>
    </p:titleStyle>
    <p:bodyStyle>
      <a:lvl1pPr marL="342900" indent="-342900" algn="l" rtl="0" eaLnBrk="0" fontAlgn="base" hangingPunct="0">
        <a:lnSpc>
          <a:spcPct val="120000"/>
        </a:lnSpc>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fta.dot.gov/civilrights/12325.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fta.dot.gov/12325_5110.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dredf.org/transportation"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projectaction@easterseals.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www.projectaction.or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www.projectaction.com/"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mailto:ESPAConsulting@easterseals.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projectaction.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mailto:ESPAConsulting@easterseals.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r>
              <a:rPr lang="en-US" sz="2500" dirty="0" smtClean="0"/>
              <a:t>The ADA and Transportation</a:t>
            </a:r>
            <a:endParaRPr lang="en-US" sz="2500" dirty="0"/>
          </a:p>
        </p:txBody>
      </p:sp>
      <p:sp>
        <p:nvSpPr>
          <p:cNvPr id="21507" name="Rectangle 3"/>
          <p:cNvSpPr>
            <a:spLocks noGrp="1" noChangeArrowheads="1"/>
          </p:cNvSpPr>
          <p:nvPr>
            <p:ph type="subTitle" idx="1"/>
          </p:nvPr>
        </p:nvSpPr>
        <p:spPr/>
        <p:txBody>
          <a:bodyPr/>
          <a:lstStyle/>
          <a:p>
            <a:pPr eaLnBrk="0" hangingPunct="0"/>
            <a:r>
              <a:rPr lang="en-US" sz="2400" dirty="0" smtClean="0"/>
              <a:t>Kristi McLaughlin</a:t>
            </a:r>
          </a:p>
          <a:p>
            <a:pPr eaLnBrk="0" hangingPunct="0"/>
            <a:r>
              <a:rPr lang="en-US" sz="2400" dirty="0" smtClean="0"/>
              <a:t>Easter Seals Project Action Consulting</a:t>
            </a:r>
            <a:endParaRPr lang="en-US" sz="2400" dirty="0"/>
          </a:p>
        </p:txBody>
      </p:sp>
      <p:sp>
        <p:nvSpPr>
          <p:cNvPr id="21508" name="Rectangle 4"/>
          <p:cNvSpPr>
            <a:spLocks noChangeArrowheads="1"/>
          </p:cNvSpPr>
          <p:nvPr/>
        </p:nvSpPr>
        <p:spPr bwMode="auto">
          <a:xfrm>
            <a:off x="860425" y="41370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endParaRPr lang="en-US"/>
          </a:p>
        </p:txBody>
      </p:sp>
      <p:sp>
        <p:nvSpPr>
          <p:cNvPr id="21514" name="Text Box 10"/>
          <p:cNvSpPr txBox="1">
            <a:spLocks noChangeArrowheads="1"/>
          </p:cNvSpPr>
          <p:nvPr/>
        </p:nvSpPr>
        <p:spPr bwMode="auto">
          <a:xfrm>
            <a:off x="381000" y="4495800"/>
            <a:ext cx="35052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sz="1800" dirty="0" smtClean="0"/>
              <a:t>April 8, 2015</a:t>
            </a:r>
            <a:endParaRPr lang="en-US" sz="1800" dirty="0"/>
          </a:p>
        </p:txBody>
      </p:sp>
    </p:spTree>
    <p:extLst>
      <p:ext uri="{BB962C8B-B14F-4D97-AF65-F5344CB8AC3E}">
        <p14:creationId xmlns:p14="http://schemas.microsoft.com/office/powerpoint/2010/main" val="2311603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Question</a:t>
            </a:r>
          </a:p>
        </p:txBody>
      </p:sp>
      <p:sp>
        <p:nvSpPr>
          <p:cNvPr id="9219" name="Content Placeholder 2"/>
          <p:cNvSpPr>
            <a:spLocks noGrp="1"/>
          </p:cNvSpPr>
          <p:nvPr>
            <p:ph idx="1"/>
          </p:nvPr>
        </p:nvSpPr>
        <p:spPr>
          <a:xfrm>
            <a:off x="609600" y="1905000"/>
            <a:ext cx="7772400" cy="3810000"/>
          </a:xfrm>
        </p:spPr>
        <p:txBody>
          <a:bodyPr/>
          <a:lstStyle/>
          <a:p>
            <a:pPr marL="0" indent="0">
              <a:buFontTx/>
              <a:buNone/>
            </a:pPr>
            <a:r>
              <a:rPr lang="en-US" dirty="0" smtClean="0"/>
              <a:t>A passenger is waiting at the stop with a dog and the operator is unsure whether it is a service animal. What can be done at the stop to determine service animal status?</a:t>
            </a:r>
          </a:p>
        </p:txBody>
      </p:sp>
      <p:sp>
        <p:nvSpPr>
          <p:cNvPr id="9220"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93293FC8-1A70-447D-BA94-DC17F47DDF9B}" type="slidenum">
              <a:rPr lang="en-US" sz="1400" smtClean="0">
                <a:solidFill>
                  <a:srgbClr val="0D4979"/>
                </a:solidFill>
              </a:rPr>
              <a:pPr/>
              <a:t>10</a:t>
            </a:fld>
            <a:endParaRPr lang="en-US" sz="1400" dirty="0" smtClean="0"/>
          </a:p>
        </p:txBody>
      </p:sp>
      <p:pic>
        <p:nvPicPr>
          <p:cNvPr id="819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208" t="3750" r="46987" b="15417"/>
          <a:stretch/>
        </p:blipFill>
        <p:spPr bwMode="auto">
          <a:xfrm>
            <a:off x="3352800" y="3429000"/>
            <a:ext cx="1813560" cy="295656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4641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Answer</a:t>
            </a:r>
          </a:p>
        </p:txBody>
      </p:sp>
      <p:sp>
        <p:nvSpPr>
          <p:cNvPr id="3" name="Content Placeholder 2"/>
          <p:cNvSpPr>
            <a:spLocks noGrp="1"/>
          </p:cNvSpPr>
          <p:nvPr>
            <p:ph idx="1"/>
          </p:nvPr>
        </p:nvSpPr>
        <p:spPr/>
        <p:txBody>
          <a:bodyPr/>
          <a:lstStyle/>
          <a:p>
            <a:pPr marL="0" indent="0">
              <a:buFontTx/>
              <a:buNone/>
              <a:defRPr/>
            </a:pPr>
            <a:r>
              <a:rPr lang="en-US" dirty="0" smtClean="0"/>
              <a:t>There are two questions an operator can ask: </a:t>
            </a:r>
          </a:p>
          <a:p>
            <a:pPr marL="457200" indent="-457200">
              <a:buFontTx/>
              <a:buAutoNum type="arabicPeriod"/>
              <a:defRPr/>
            </a:pPr>
            <a:r>
              <a:rPr lang="en-US" dirty="0" smtClean="0"/>
              <a:t>Is that a service animal?</a:t>
            </a:r>
          </a:p>
          <a:p>
            <a:pPr marL="457200" indent="-457200">
              <a:buFontTx/>
              <a:buAutoNum type="arabicPeriod"/>
              <a:defRPr/>
            </a:pPr>
            <a:r>
              <a:rPr lang="en-US" dirty="0" smtClean="0"/>
              <a:t>What task does the animal perform?</a:t>
            </a:r>
          </a:p>
          <a:p>
            <a:pPr marL="0" indent="0">
              <a:buFontTx/>
              <a:buNone/>
              <a:defRPr/>
            </a:pPr>
            <a:endParaRPr lang="en-US" dirty="0" smtClean="0"/>
          </a:p>
          <a:p>
            <a:pPr marL="0" indent="0">
              <a:buFontTx/>
              <a:buNone/>
              <a:defRPr/>
            </a:pPr>
            <a:r>
              <a:rPr lang="en-US" dirty="0" smtClean="0"/>
              <a:t>The operator must accept whatever response the passenger provides. The operator cannot ask for any type of proof of service animal status or demonstration of the task. </a:t>
            </a:r>
            <a:endParaRPr lang="en-US" dirty="0"/>
          </a:p>
        </p:txBody>
      </p:sp>
      <p:sp>
        <p:nvSpPr>
          <p:cNvPr id="10244"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D84AEB15-0E9C-48B8-975F-686878808624}" type="slidenum">
              <a:rPr lang="en-US" sz="1400" smtClean="0">
                <a:solidFill>
                  <a:srgbClr val="0D4979"/>
                </a:solidFill>
              </a:rPr>
              <a:pPr/>
              <a:t>11</a:t>
            </a:fld>
            <a:endParaRPr lang="en-US" sz="1400" dirty="0" smtClean="0"/>
          </a:p>
        </p:txBody>
      </p:sp>
    </p:spTree>
    <p:extLst>
      <p:ext uri="{BB962C8B-B14F-4D97-AF65-F5344CB8AC3E}">
        <p14:creationId xmlns:p14="http://schemas.microsoft.com/office/powerpoint/2010/main" val="1885478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Question</a:t>
            </a:r>
          </a:p>
        </p:txBody>
      </p:sp>
      <p:sp>
        <p:nvSpPr>
          <p:cNvPr id="3" name="Content Placeholder 2"/>
          <p:cNvSpPr>
            <a:spLocks noGrp="1"/>
          </p:cNvSpPr>
          <p:nvPr>
            <p:ph idx="1"/>
          </p:nvPr>
        </p:nvSpPr>
        <p:spPr>
          <a:xfrm>
            <a:off x="533400" y="1905000"/>
            <a:ext cx="3505200" cy="3810000"/>
          </a:xfrm>
        </p:spPr>
        <p:txBody>
          <a:bodyPr/>
          <a:lstStyle/>
          <a:p>
            <a:pPr marL="0" indent="0">
              <a:buFontTx/>
              <a:buNone/>
              <a:defRPr/>
            </a:pPr>
            <a:r>
              <a:rPr lang="en-US" dirty="0"/>
              <a:t>Can you have a policy to require passengers with disabilities to be restrained with seat belts?</a:t>
            </a:r>
          </a:p>
          <a:p>
            <a:pPr>
              <a:defRPr/>
            </a:pPr>
            <a:endParaRPr lang="en-US" b="1" dirty="0"/>
          </a:p>
        </p:txBody>
      </p:sp>
      <p:sp>
        <p:nvSpPr>
          <p:cNvPr id="17412"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75241994-9CFD-4A4C-956E-03874084CEDF}" type="slidenum">
              <a:rPr lang="en-US" sz="1400" smtClean="0">
                <a:solidFill>
                  <a:srgbClr val="0D4979"/>
                </a:solidFill>
              </a:rPr>
              <a:pPr/>
              <a:t>12</a:t>
            </a:fld>
            <a:endParaRPr lang="en-US" sz="1400" dirty="0" smtClean="0"/>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057400"/>
            <a:ext cx="4092575" cy="326231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4954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Answer</a:t>
            </a:r>
          </a:p>
        </p:txBody>
      </p:sp>
      <p:sp>
        <p:nvSpPr>
          <p:cNvPr id="18435" name="Content Placeholder 2"/>
          <p:cNvSpPr>
            <a:spLocks noGrp="1"/>
          </p:cNvSpPr>
          <p:nvPr>
            <p:ph idx="1"/>
          </p:nvPr>
        </p:nvSpPr>
        <p:spPr/>
        <p:txBody>
          <a:bodyPr/>
          <a:lstStyle/>
          <a:p>
            <a:pPr marL="0" indent="0">
              <a:buFontTx/>
              <a:buNone/>
            </a:pPr>
            <a:r>
              <a:rPr lang="en-US" dirty="0" smtClean="0"/>
              <a:t>Yes, as long as everyone on the vehicle is required to wear seatbelts. The ADA ensures people with disabilities have equal access to public transportation services. If there’s a policy that all passengers on the vehicle wear seatbelts then that would make the service equal, but singling out passengers with disabilities as the only people to wear seatbelts would be discriminatory.</a:t>
            </a:r>
          </a:p>
        </p:txBody>
      </p:sp>
      <p:sp>
        <p:nvSpPr>
          <p:cNvPr id="18436"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F84C60BF-4159-4353-A5C4-79660E854FA1}" type="slidenum">
              <a:rPr lang="en-US" sz="1400" smtClean="0">
                <a:solidFill>
                  <a:srgbClr val="0D4979"/>
                </a:solidFill>
              </a:rPr>
              <a:pPr/>
              <a:t>13</a:t>
            </a:fld>
            <a:endParaRPr lang="en-US" sz="1400" dirty="0" smtClean="0"/>
          </a:p>
        </p:txBody>
      </p:sp>
    </p:spTree>
    <p:extLst>
      <p:ext uri="{BB962C8B-B14F-4D97-AF65-F5344CB8AC3E}">
        <p14:creationId xmlns:p14="http://schemas.microsoft.com/office/powerpoint/2010/main" val="821167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Question</a:t>
            </a:r>
          </a:p>
        </p:txBody>
      </p:sp>
      <p:sp>
        <p:nvSpPr>
          <p:cNvPr id="19459" name="Content Placeholder 2"/>
          <p:cNvSpPr>
            <a:spLocks noGrp="1"/>
          </p:cNvSpPr>
          <p:nvPr>
            <p:ph idx="1"/>
          </p:nvPr>
        </p:nvSpPr>
        <p:spPr/>
        <p:txBody>
          <a:bodyPr/>
          <a:lstStyle/>
          <a:p>
            <a:pPr marL="0" indent="0">
              <a:buFontTx/>
              <a:buNone/>
            </a:pPr>
            <a:r>
              <a:rPr lang="en-US" dirty="0" smtClean="0"/>
              <a:t>Can you have a mandatory mobility device securement policy?</a:t>
            </a:r>
          </a:p>
        </p:txBody>
      </p:sp>
      <p:sp>
        <p:nvSpPr>
          <p:cNvPr id="19460"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F972A1AA-8D7B-457B-8D81-529B42653662}" type="slidenum">
              <a:rPr lang="en-US" sz="1400" smtClean="0">
                <a:solidFill>
                  <a:srgbClr val="0D4979"/>
                </a:solidFill>
              </a:rPr>
              <a:pPr/>
              <a:t>14</a:t>
            </a:fld>
            <a:endParaRPr lang="en-US" sz="1400" dirty="0" smtClean="0"/>
          </a:p>
        </p:txBody>
      </p:sp>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667000"/>
            <a:ext cx="2225581" cy="362902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61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Answer</a:t>
            </a:r>
          </a:p>
        </p:txBody>
      </p:sp>
      <p:sp>
        <p:nvSpPr>
          <p:cNvPr id="20483" name="Content Placeholder 2"/>
          <p:cNvSpPr>
            <a:spLocks noGrp="1"/>
          </p:cNvSpPr>
          <p:nvPr>
            <p:ph idx="1"/>
          </p:nvPr>
        </p:nvSpPr>
        <p:spPr/>
        <p:txBody>
          <a:bodyPr/>
          <a:lstStyle/>
          <a:p>
            <a:pPr marL="0" indent="0">
              <a:buFontTx/>
              <a:buNone/>
            </a:pPr>
            <a:r>
              <a:rPr lang="en-US" dirty="0" smtClean="0"/>
              <a:t>Yes. § 37.165 (3) on lift and securement use states that “The entity may require that an individual permit his or her wheelchair to be secured.”</a:t>
            </a:r>
          </a:p>
          <a:p>
            <a:pPr marL="0" indent="0">
              <a:buFontTx/>
              <a:buNone/>
            </a:pPr>
            <a:endParaRPr lang="en-US" dirty="0" smtClean="0"/>
          </a:p>
          <a:p>
            <a:pPr marL="0" indent="0">
              <a:buFontTx/>
              <a:buNone/>
            </a:pPr>
            <a:r>
              <a:rPr lang="en-US" dirty="0" smtClean="0"/>
              <a:t>However the regulation also states in 3d that “The entity may not deny transportation to a wheelchair or its user on the ground that the device cannot be secured or restrained satisfactorily by the vehicle’s securement system.” </a:t>
            </a:r>
          </a:p>
          <a:p>
            <a:pPr marL="0" indent="0">
              <a:buFontTx/>
              <a:buNone/>
            </a:pPr>
            <a:r>
              <a:rPr lang="en-US" dirty="0" smtClean="0"/>
              <a:t> </a:t>
            </a:r>
          </a:p>
          <a:p>
            <a:pPr marL="0" indent="0">
              <a:buFontTx/>
              <a:buNone/>
            </a:pPr>
            <a:r>
              <a:rPr lang="en-US" dirty="0" smtClean="0"/>
              <a:t> </a:t>
            </a:r>
          </a:p>
        </p:txBody>
      </p:sp>
      <p:sp>
        <p:nvSpPr>
          <p:cNvPr id="20484"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13E98D88-5A4A-4341-9D05-EE67FB663503}" type="slidenum">
              <a:rPr lang="en-US" sz="1400" smtClean="0">
                <a:solidFill>
                  <a:srgbClr val="0D4979"/>
                </a:solidFill>
              </a:rPr>
              <a:pPr/>
              <a:t>15</a:t>
            </a:fld>
            <a:endParaRPr lang="en-US" sz="1400" dirty="0" smtClean="0"/>
          </a:p>
        </p:txBody>
      </p:sp>
    </p:spTree>
    <p:extLst>
      <p:ext uri="{BB962C8B-B14F-4D97-AF65-F5344CB8AC3E}">
        <p14:creationId xmlns:p14="http://schemas.microsoft.com/office/powerpoint/2010/main" val="3922052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Question</a:t>
            </a:r>
          </a:p>
        </p:txBody>
      </p:sp>
      <p:sp>
        <p:nvSpPr>
          <p:cNvPr id="31747" name="Content Placeholder 2"/>
          <p:cNvSpPr>
            <a:spLocks noGrp="1"/>
          </p:cNvSpPr>
          <p:nvPr>
            <p:ph idx="1"/>
          </p:nvPr>
        </p:nvSpPr>
        <p:spPr>
          <a:xfrm>
            <a:off x="533400" y="1905000"/>
            <a:ext cx="3352800" cy="3810000"/>
          </a:xfrm>
        </p:spPr>
        <p:txBody>
          <a:bodyPr/>
          <a:lstStyle/>
          <a:p>
            <a:pPr marL="0" indent="0">
              <a:buFontTx/>
              <a:buNone/>
            </a:pPr>
            <a:r>
              <a:rPr lang="en-US" dirty="0" smtClean="0"/>
              <a:t>Are lifts and securement areas identified as part of the required pre-trip inspection?</a:t>
            </a:r>
          </a:p>
        </p:txBody>
      </p:sp>
      <p:sp>
        <p:nvSpPr>
          <p:cNvPr id="31748"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57CDDAAF-E7A8-45F7-BCD0-2F53D5EE3E3F}" type="slidenum">
              <a:rPr lang="en-US" sz="1400" smtClean="0">
                <a:solidFill>
                  <a:srgbClr val="0D4979"/>
                </a:solidFill>
              </a:rPr>
              <a:pPr/>
              <a:t>16</a:t>
            </a:fld>
            <a:endParaRPr lang="en-US" sz="1400" dirty="0" smtClean="0"/>
          </a:p>
        </p:txBody>
      </p:sp>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688" y="1676400"/>
            <a:ext cx="4133850" cy="357028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511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Answer</a:t>
            </a:r>
          </a:p>
        </p:txBody>
      </p:sp>
      <p:sp>
        <p:nvSpPr>
          <p:cNvPr id="32771" name="Content Placeholder 2"/>
          <p:cNvSpPr>
            <a:spLocks noGrp="1"/>
          </p:cNvSpPr>
          <p:nvPr>
            <p:ph idx="1"/>
          </p:nvPr>
        </p:nvSpPr>
        <p:spPr/>
        <p:txBody>
          <a:bodyPr/>
          <a:lstStyle/>
          <a:p>
            <a:pPr marL="0" indent="0">
              <a:buFontTx/>
              <a:buNone/>
            </a:pPr>
            <a:r>
              <a:rPr lang="en-US" dirty="0" smtClean="0"/>
              <a:t>Yes. Every transit agency has their own policy on how those pre-trip inspections are conducted, but accessibility equipment is to be inspected as a key vehicle component. </a:t>
            </a:r>
          </a:p>
        </p:txBody>
      </p:sp>
      <p:sp>
        <p:nvSpPr>
          <p:cNvPr id="32772"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F48CF888-8D2F-4364-88F0-46BACAFF1D8F}" type="slidenum">
              <a:rPr lang="en-US" sz="1400" smtClean="0">
                <a:solidFill>
                  <a:srgbClr val="0D4979"/>
                </a:solidFill>
              </a:rPr>
              <a:pPr/>
              <a:t>17</a:t>
            </a:fld>
            <a:endParaRPr lang="en-US" sz="1400" dirty="0" smtClean="0"/>
          </a:p>
        </p:txBody>
      </p:sp>
    </p:spTree>
    <p:extLst>
      <p:ext uri="{BB962C8B-B14F-4D97-AF65-F5344CB8AC3E}">
        <p14:creationId xmlns:p14="http://schemas.microsoft.com/office/powerpoint/2010/main" val="890261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Question</a:t>
            </a:r>
          </a:p>
        </p:txBody>
      </p:sp>
      <p:sp>
        <p:nvSpPr>
          <p:cNvPr id="33795" name="Content Placeholder 2"/>
          <p:cNvSpPr>
            <a:spLocks noGrp="1"/>
          </p:cNvSpPr>
          <p:nvPr>
            <p:ph idx="1"/>
          </p:nvPr>
        </p:nvSpPr>
        <p:spPr/>
        <p:txBody>
          <a:bodyPr/>
          <a:lstStyle/>
          <a:p>
            <a:pPr marL="0" indent="0">
              <a:buFontTx/>
              <a:buNone/>
            </a:pPr>
            <a:r>
              <a:rPr lang="en-US" dirty="0" smtClean="0"/>
              <a:t>Are bus operators required to refuse a bus during a pre-trip if the lift fails to operate?</a:t>
            </a:r>
          </a:p>
        </p:txBody>
      </p:sp>
      <p:sp>
        <p:nvSpPr>
          <p:cNvPr id="33796"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5EE270B1-EA3A-4C6B-A34A-376FA8F04052}" type="slidenum">
              <a:rPr lang="en-US" sz="1400" smtClean="0">
                <a:solidFill>
                  <a:srgbClr val="0D4979"/>
                </a:solidFill>
              </a:rPr>
              <a:pPr/>
              <a:t>18</a:t>
            </a:fld>
            <a:endParaRPr lang="en-US" sz="1400" dirty="0" smtClean="0"/>
          </a:p>
        </p:txBody>
      </p:sp>
      <p:pic>
        <p:nvPicPr>
          <p:cNvPr id="32774" name="Picture 6" descr="https://encrypted-tbn0.gstatic.com/images?q=tbn:ANd9GcTqjbn6w9PKcNhRPId7La9oSpPcHkJ9Nj4K8ouKC1QRIFjX2C-P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327888"/>
            <a:ext cx="3429000" cy="255856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135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Answer</a:t>
            </a:r>
          </a:p>
        </p:txBody>
      </p:sp>
      <p:sp>
        <p:nvSpPr>
          <p:cNvPr id="34819" name="Content Placeholder 2"/>
          <p:cNvSpPr>
            <a:spLocks noGrp="1"/>
          </p:cNvSpPr>
          <p:nvPr>
            <p:ph idx="1"/>
          </p:nvPr>
        </p:nvSpPr>
        <p:spPr/>
        <p:txBody>
          <a:bodyPr/>
          <a:lstStyle/>
          <a:p>
            <a:pPr marL="0" indent="0">
              <a:buFontTx/>
              <a:buNone/>
            </a:pPr>
            <a:r>
              <a:rPr lang="en-US" dirty="0" smtClean="0"/>
              <a:t>Yes.  If inoperative accessibility equipment is found, then the vehicle must be taken out of service and repaired. However, if there is no spare vehicle available, the vehicle can be kept in service for a maximum of three days (for providers operating in an area of over 50,000 population) or five days (for providers operating in an area of 50,000 population or less).</a:t>
            </a:r>
          </a:p>
          <a:p>
            <a:pPr marL="0" indent="0">
              <a:buFontTx/>
              <a:buNone/>
            </a:pPr>
            <a:endParaRPr lang="en-US" dirty="0" smtClean="0"/>
          </a:p>
        </p:txBody>
      </p:sp>
      <p:sp>
        <p:nvSpPr>
          <p:cNvPr id="34820"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8274677A-E82B-40AD-ACAC-5960D2F5BCBC}" type="slidenum">
              <a:rPr lang="en-US" sz="1400" smtClean="0">
                <a:solidFill>
                  <a:srgbClr val="0D4979"/>
                </a:solidFill>
              </a:rPr>
              <a:pPr/>
              <a:t>19</a:t>
            </a:fld>
            <a:endParaRPr lang="en-US" sz="1400" dirty="0" smtClean="0"/>
          </a:p>
        </p:txBody>
      </p:sp>
    </p:spTree>
    <p:extLst>
      <p:ext uri="{BB962C8B-B14F-4D97-AF65-F5344CB8AC3E}">
        <p14:creationId xmlns:p14="http://schemas.microsoft.com/office/powerpoint/2010/main" val="1159646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ESPA_on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548438"/>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Easter Seal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963" y="2895600"/>
            <a:ext cx="2090737"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7" descr="Smiling gir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1159958"/>
            <a:ext cx="2000250" cy="24003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9" name="Picture 9" descr="Veteran with small chil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2754" y="1045299"/>
            <a:ext cx="3115082" cy="187054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5370" name="Picture 10" descr="Two older adults embrac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3151" y="4841195"/>
            <a:ext cx="2954288" cy="187722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71" name="Picture 11" descr="Two individuals using a comput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977" y="4943945"/>
            <a:ext cx="3107496" cy="186271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 name="Straight Arrow Connector 6"/>
          <p:cNvCxnSpPr>
            <a:cxnSpLocks noChangeShapeType="1"/>
            <a:stCxn id="15364" idx="2"/>
          </p:cNvCxnSpPr>
          <p:nvPr/>
        </p:nvCxnSpPr>
        <p:spPr bwMode="auto">
          <a:xfrm flipV="1">
            <a:off x="5727700" y="3030538"/>
            <a:ext cx="673100" cy="9080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Straight Arrow Connector 9"/>
          <p:cNvCxnSpPr>
            <a:cxnSpLocks noChangeShapeType="1"/>
            <a:stCxn id="15364" idx="2"/>
          </p:cNvCxnSpPr>
          <p:nvPr/>
        </p:nvCxnSpPr>
        <p:spPr bwMode="auto">
          <a:xfrm flipH="1" flipV="1">
            <a:off x="2419350" y="3200400"/>
            <a:ext cx="1217613" cy="7381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Arrow Connector 11"/>
          <p:cNvCxnSpPr>
            <a:cxnSpLocks noChangeShapeType="1"/>
            <a:stCxn id="15364" idx="2"/>
          </p:cNvCxnSpPr>
          <p:nvPr/>
        </p:nvCxnSpPr>
        <p:spPr bwMode="auto">
          <a:xfrm flipH="1">
            <a:off x="3163888" y="4981575"/>
            <a:ext cx="1517650" cy="8937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2" name="Straight Arrow Connector 13"/>
          <p:cNvCxnSpPr>
            <a:cxnSpLocks noChangeShapeType="1"/>
            <a:stCxn id="15364" idx="2"/>
            <a:endCxn id="15370" idx="1"/>
          </p:cNvCxnSpPr>
          <p:nvPr/>
        </p:nvCxnSpPr>
        <p:spPr bwMode="auto">
          <a:xfrm>
            <a:off x="4682332" y="4981575"/>
            <a:ext cx="1350819" cy="79823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Slide Number Placeholder 4"/>
          <p:cNvSpPr>
            <a:spLocks noGrp="1"/>
          </p:cNvSpPr>
          <p:nvPr>
            <p:ph type="sldNum" sz="quarter" idx="10"/>
          </p:nvPr>
        </p:nvSpPr>
        <p:spPr/>
        <p:txBody>
          <a:bodyPr/>
          <a:lstStyle/>
          <a:p>
            <a:pPr>
              <a:defRPr/>
            </a:pPr>
            <a:fld id="{C10D2853-B4DF-4E02-962B-2AAB03C7EB29}" type="slidenum">
              <a:rPr lang="en-US" smtClean="0"/>
              <a:pPr>
                <a:defRPr/>
              </a:pPr>
              <a:t>2</a:t>
            </a:fld>
            <a:endParaRPr lang="en-US" dirty="0">
              <a:solidFill>
                <a:schemeClr val="tx1"/>
              </a:solidFill>
            </a:endParaRPr>
          </a:p>
        </p:txBody>
      </p:sp>
    </p:spTree>
    <p:extLst>
      <p:ext uri="{BB962C8B-B14F-4D97-AF65-F5344CB8AC3E}">
        <p14:creationId xmlns:p14="http://schemas.microsoft.com/office/powerpoint/2010/main" val="2262532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Question</a:t>
            </a:r>
          </a:p>
        </p:txBody>
      </p:sp>
      <p:sp>
        <p:nvSpPr>
          <p:cNvPr id="41987" name="Content Placeholder 2"/>
          <p:cNvSpPr>
            <a:spLocks noGrp="1"/>
          </p:cNvSpPr>
          <p:nvPr>
            <p:ph idx="1"/>
          </p:nvPr>
        </p:nvSpPr>
        <p:spPr>
          <a:xfrm>
            <a:off x="533400" y="1905000"/>
            <a:ext cx="2438400" cy="4419600"/>
          </a:xfrm>
        </p:spPr>
        <p:txBody>
          <a:bodyPr/>
          <a:lstStyle/>
          <a:p>
            <a:pPr marL="0" indent="0">
              <a:buFontTx/>
              <a:buNone/>
            </a:pPr>
            <a:r>
              <a:rPr lang="en-US" dirty="0" smtClean="0"/>
              <a:t>Are all major intersections and bus stops required to be called out to passengers?</a:t>
            </a:r>
          </a:p>
        </p:txBody>
      </p:sp>
      <p:sp>
        <p:nvSpPr>
          <p:cNvPr id="41988"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5C994300-4A1A-4621-A214-F9F1063D2C0F}" type="slidenum">
              <a:rPr lang="en-US" sz="1400" smtClean="0">
                <a:solidFill>
                  <a:srgbClr val="0D4979"/>
                </a:solidFill>
              </a:rPr>
              <a:pPr/>
              <a:t>20</a:t>
            </a:fld>
            <a:endParaRPr lang="en-US" sz="1400" dirty="0" smtClean="0"/>
          </a:p>
        </p:txBody>
      </p:sp>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905000"/>
            <a:ext cx="5237163" cy="29718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357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t>Answer</a:t>
            </a:r>
          </a:p>
        </p:txBody>
      </p:sp>
      <p:sp>
        <p:nvSpPr>
          <p:cNvPr id="43011" name="Content Placeholder 2"/>
          <p:cNvSpPr>
            <a:spLocks noGrp="1"/>
          </p:cNvSpPr>
          <p:nvPr>
            <p:ph idx="1"/>
          </p:nvPr>
        </p:nvSpPr>
        <p:spPr/>
        <p:txBody>
          <a:bodyPr/>
          <a:lstStyle/>
          <a:p>
            <a:pPr marL="0" indent="0">
              <a:buFontTx/>
              <a:buNone/>
            </a:pPr>
            <a:r>
              <a:rPr lang="en-US" dirty="0" smtClean="0"/>
              <a:t>On fixed route systems, stops must be announced:</a:t>
            </a:r>
          </a:p>
          <a:p>
            <a:pPr marL="0" indent="0">
              <a:buFontTx/>
              <a:buAutoNum type="arabicPeriod"/>
            </a:pPr>
            <a:r>
              <a:rPr lang="en-US" dirty="0" smtClean="0"/>
              <a:t> At transfer points (to either other routes or modes)</a:t>
            </a:r>
          </a:p>
          <a:p>
            <a:pPr marL="0" indent="0">
              <a:buFontTx/>
              <a:buAutoNum type="arabicPeriod"/>
            </a:pPr>
            <a:r>
              <a:rPr lang="en-US" dirty="0" smtClean="0"/>
              <a:t> At major intersections or destination points (undefined by the ADA – to be determined by the local entity)</a:t>
            </a:r>
          </a:p>
          <a:p>
            <a:pPr marL="0" indent="0">
              <a:buFontTx/>
              <a:buAutoNum type="arabicPeriod"/>
            </a:pPr>
            <a:r>
              <a:rPr lang="en-US" dirty="0" smtClean="0"/>
              <a:t> At sufficient intervals so passengers with visual impairments can orient themselves</a:t>
            </a:r>
          </a:p>
          <a:p>
            <a:pPr marL="0" indent="0">
              <a:buFontTx/>
              <a:buAutoNum type="arabicPeriod"/>
            </a:pPr>
            <a:r>
              <a:rPr lang="en-US" dirty="0" smtClean="0"/>
              <a:t> When more than one route serves a stop or station</a:t>
            </a:r>
          </a:p>
          <a:p>
            <a:pPr marL="0" indent="0">
              <a:buFontTx/>
              <a:buAutoNum type="arabicPeriod"/>
            </a:pPr>
            <a:r>
              <a:rPr lang="en-US" dirty="0" smtClean="0"/>
              <a:t> At the request of a person with a disability</a:t>
            </a:r>
          </a:p>
        </p:txBody>
      </p:sp>
      <p:sp>
        <p:nvSpPr>
          <p:cNvPr id="43012"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D59B2CB2-A277-4F5B-A36C-EDAE545394A7}" type="slidenum">
              <a:rPr lang="en-US" sz="1400" smtClean="0">
                <a:solidFill>
                  <a:srgbClr val="0D4979"/>
                </a:solidFill>
              </a:rPr>
              <a:pPr/>
              <a:t>21</a:t>
            </a:fld>
            <a:endParaRPr lang="en-US" sz="1400" dirty="0" smtClean="0"/>
          </a:p>
        </p:txBody>
      </p:sp>
    </p:spTree>
    <p:extLst>
      <p:ext uri="{BB962C8B-B14F-4D97-AF65-F5344CB8AC3E}">
        <p14:creationId xmlns:p14="http://schemas.microsoft.com/office/powerpoint/2010/main" val="2519240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t>Answer, continued:</a:t>
            </a:r>
          </a:p>
        </p:txBody>
      </p:sp>
      <p:sp>
        <p:nvSpPr>
          <p:cNvPr id="44035" name="Content Placeholder 2"/>
          <p:cNvSpPr>
            <a:spLocks noGrp="1"/>
          </p:cNvSpPr>
          <p:nvPr>
            <p:ph idx="1"/>
          </p:nvPr>
        </p:nvSpPr>
        <p:spPr>
          <a:xfrm>
            <a:off x="457200" y="1905000"/>
            <a:ext cx="7772400" cy="3810000"/>
          </a:xfrm>
        </p:spPr>
        <p:txBody>
          <a:bodyPr/>
          <a:lstStyle/>
          <a:p>
            <a:pPr marL="0" indent="0">
              <a:buFontTx/>
              <a:buNone/>
            </a:pPr>
            <a:r>
              <a:rPr lang="en-US" dirty="0" smtClean="0"/>
              <a:t>On a demand/response or deviated fixed route the driver is not required to call out stops.  However, common sense would indicate that many people would benefit from knowing the same information that is required of the fixed route systems.  This would become a matter of local policy. </a:t>
            </a:r>
          </a:p>
        </p:txBody>
      </p:sp>
      <p:sp>
        <p:nvSpPr>
          <p:cNvPr id="44036"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B13AE01E-F616-438F-8ED3-51F22EF7E71A}" type="slidenum">
              <a:rPr lang="en-US" sz="1400" smtClean="0">
                <a:solidFill>
                  <a:srgbClr val="0D4979"/>
                </a:solidFill>
              </a:rPr>
              <a:pPr/>
              <a:t>22</a:t>
            </a:fld>
            <a:endParaRPr lang="en-US" sz="1400" dirty="0" smtClean="0"/>
          </a:p>
        </p:txBody>
      </p:sp>
    </p:spTree>
    <p:extLst>
      <p:ext uri="{BB962C8B-B14F-4D97-AF65-F5344CB8AC3E}">
        <p14:creationId xmlns:p14="http://schemas.microsoft.com/office/powerpoint/2010/main" val="1586892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t>Question</a:t>
            </a:r>
          </a:p>
        </p:txBody>
      </p:sp>
      <p:sp>
        <p:nvSpPr>
          <p:cNvPr id="49155" name="Content Placeholder 2"/>
          <p:cNvSpPr>
            <a:spLocks noGrp="1"/>
          </p:cNvSpPr>
          <p:nvPr>
            <p:ph idx="1"/>
          </p:nvPr>
        </p:nvSpPr>
        <p:spPr/>
        <p:txBody>
          <a:bodyPr/>
          <a:lstStyle/>
          <a:p>
            <a:pPr marL="0" indent="0">
              <a:buFontTx/>
              <a:buNone/>
            </a:pPr>
            <a:r>
              <a:rPr lang="en-US" dirty="0" smtClean="0"/>
              <a:t>Is it a violation of ADA for a bus operator to report that a lift is inoperable to a passenger with disabilities when it is not broken? </a:t>
            </a:r>
          </a:p>
          <a:p>
            <a:pPr marL="0" indent="0">
              <a:buFontTx/>
              <a:buNone/>
            </a:pPr>
            <a:endParaRPr lang="en-US" dirty="0" smtClean="0"/>
          </a:p>
        </p:txBody>
      </p:sp>
      <p:sp>
        <p:nvSpPr>
          <p:cNvPr id="49156"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A1300B20-59EB-4AA9-8DAD-CA3D36AD95E5}" type="slidenum">
              <a:rPr lang="en-US" sz="1400" smtClean="0">
                <a:solidFill>
                  <a:srgbClr val="0D4979"/>
                </a:solidFill>
              </a:rPr>
              <a:pPr/>
              <a:t>23</a:t>
            </a:fld>
            <a:endParaRPr lang="en-US" sz="1400" dirty="0" smtClean="0"/>
          </a:p>
        </p:txBody>
      </p:sp>
      <p:pic>
        <p:nvPicPr>
          <p:cNvPr id="49158" name="Picture 6" descr="https://encrypted-tbn0.gstatic.com/images?q=tbn:ANd9GcRcRODkHvSMw4Fy_e8LkAAwWDTMPr47_Z5pIu09LLrpcLAiBoly6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276600"/>
            <a:ext cx="4282632" cy="2114551"/>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887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t>Answer</a:t>
            </a:r>
          </a:p>
        </p:txBody>
      </p:sp>
      <p:sp>
        <p:nvSpPr>
          <p:cNvPr id="50179" name="Content Placeholder 2"/>
          <p:cNvSpPr>
            <a:spLocks noGrp="1"/>
          </p:cNvSpPr>
          <p:nvPr>
            <p:ph idx="1"/>
          </p:nvPr>
        </p:nvSpPr>
        <p:spPr/>
        <p:txBody>
          <a:bodyPr/>
          <a:lstStyle/>
          <a:p>
            <a:pPr marL="0" indent="0">
              <a:buFontTx/>
              <a:buNone/>
            </a:pPr>
            <a:r>
              <a:rPr lang="en-US" dirty="0" smtClean="0"/>
              <a:t>Yes.  This would constitute a denial of service. Again, the ADA is intended to ensure equal access. If the operator provides false information regarding the operating status of equipment that is designed to provide access onto the vehicle, then the operator is denying that individual service.</a:t>
            </a:r>
          </a:p>
        </p:txBody>
      </p:sp>
      <p:sp>
        <p:nvSpPr>
          <p:cNvPr id="50180"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15DB7242-549F-4873-92AD-E2325AF994B4}" type="slidenum">
              <a:rPr lang="en-US" sz="1400" smtClean="0">
                <a:solidFill>
                  <a:srgbClr val="0D4979"/>
                </a:solidFill>
              </a:rPr>
              <a:pPr/>
              <a:t>24</a:t>
            </a:fld>
            <a:endParaRPr lang="en-US" sz="1400" dirty="0" smtClean="0"/>
          </a:p>
        </p:txBody>
      </p:sp>
    </p:spTree>
    <p:extLst>
      <p:ext uri="{BB962C8B-B14F-4D97-AF65-F5344CB8AC3E}">
        <p14:creationId xmlns:p14="http://schemas.microsoft.com/office/powerpoint/2010/main" val="2828338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Question</a:t>
            </a:r>
          </a:p>
        </p:txBody>
      </p:sp>
      <p:sp>
        <p:nvSpPr>
          <p:cNvPr id="53251" name="Content Placeholder 2"/>
          <p:cNvSpPr>
            <a:spLocks noGrp="1"/>
          </p:cNvSpPr>
          <p:nvPr>
            <p:ph idx="1"/>
          </p:nvPr>
        </p:nvSpPr>
        <p:spPr/>
        <p:txBody>
          <a:bodyPr/>
          <a:lstStyle/>
          <a:p>
            <a:pPr marL="0" indent="0">
              <a:buFontTx/>
              <a:buNone/>
            </a:pPr>
            <a:r>
              <a:rPr lang="en-US" dirty="0" smtClean="0"/>
              <a:t>Is a bus operator required to leave their seat to assist a passenger with disabilities by pushing a mobility device into the bus or van?</a:t>
            </a:r>
          </a:p>
        </p:txBody>
      </p:sp>
      <p:sp>
        <p:nvSpPr>
          <p:cNvPr id="53252"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3D2C68F9-D28C-4191-8484-D6B03D8CAEE9}" type="slidenum">
              <a:rPr lang="en-US" sz="1400" smtClean="0">
                <a:solidFill>
                  <a:srgbClr val="0D4979"/>
                </a:solidFill>
              </a:rPr>
              <a:pPr/>
              <a:t>25</a:t>
            </a:fld>
            <a:endParaRPr lang="en-US" sz="1400" dirty="0" smtClean="0"/>
          </a:p>
        </p:txBody>
      </p:sp>
      <p:pic>
        <p:nvPicPr>
          <p:cNvPr id="52229" name="Picture 5" descr="C:\Users\cwright\Pictures\driver assisting passenger in wc into v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380" y="3429000"/>
            <a:ext cx="3987800" cy="299085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080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smtClean="0"/>
              <a:t>Answer</a:t>
            </a:r>
          </a:p>
        </p:txBody>
      </p:sp>
      <p:sp>
        <p:nvSpPr>
          <p:cNvPr id="54275" name="Content Placeholder 2"/>
          <p:cNvSpPr>
            <a:spLocks noGrp="1"/>
          </p:cNvSpPr>
          <p:nvPr>
            <p:ph idx="1"/>
          </p:nvPr>
        </p:nvSpPr>
        <p:spPr/>
        <p:txBody>
          <a:bodyPr/>
          <a:lstStyle/>
          <a:p>
            <a:pPr marL="0" indent="0">
              <a:buFontTx/>
              <a:buNone/>
            </a:pPr>
            <a:r>
              <a:rPr lang="en-US" dirty="0" smtClean="0"/>
              <a:t>Yes.  Returning to § 37.165 3f, “where necessary or upon request, the entity’s personnel shall assist individuals with disabilities with the use of securement systems, ramps and lifts. If it is necessary for the personnel to leave their seats to provide this assistance, they shall do so.” </a:t>
            </a:r>
          </a:p>
          <a:p>
            <a:pPr marL="0" indent="0">
              <a:buFontTx/>
              <a:buNone/>
            </a:pPr>
            <a:endParaRPr lang="en-US" dirty="0" smtClean="0"/>
          </a:p>
        </p:txBody>
      </p:sp>
      <p:sp>
        <p:nvSpPr>
          <p:cNvPr id="54276"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9435CF64-D7FF-4F30-8460-29A711209D62}" type="slidenum">
              <a:rPr lang="en-US" sz="1400" smtClean="0">
                <a:solidFill>
                  <a:srgbClr val="0D4979"/>
                </a:solidFill>
              </a:rPr>
              <a:pPr/>
              <a:t>26</a:t>
            </a:fld>
            <a:endParaRPr lang="en-US" sz="1400" dirty="0" smtClean="0"/>
          </a:p>
        </p:txBody>
      </p:sp>
    </p:spTree>
    <p:extLst>
      <p:ext uri="{BB962C8B-B14F-4D97-AF65-F5344CB8AC3E}">
        <p14:creationId xmlns:p14="http://schemas.microsoft.com/office/powerpoint/2010/main" val="1580232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pPr marL="0" indent="0">
              <a:buNone/>
            </a:pPr>
            <a:r>
              <a:rPr lang="en-US" dirty="0" smtClean="0"/>
              <a:t>True or False?</a:t>
            </a:r>
          </a:p>
          <a:p>
            <a:pPr marL="0" indent="0">
              <a:buNone/>
            </a:pPr>
            <a:endParaRPr lang="en-US" dirty="0" smtClean="0"/>
          </a:p>
          <a:p>
            <a:pPr marL="0" indent="0">
              <a:buNone/>
            </a:pPr>
            <a:r>
              <a:rPr lang="en-US" dirty="0" smtClean="0"/>
              <a:t>Bus operators are required to </a:t>
            </a:r>
            <a:r>
              <a:rPr lang="en-US" dirty="0"/>
              <a:t>slightly adjust the boarding </a:t>
            </a:r>
            <a:r>
              <a:rPr lang="en-US" dirty="0" smtClean="0"/>
              <a:t>location </a:t>
            </a:r>
            <a:r>
              <a:rPr lang="en-US" dirty="0"/>
              <a:t>so that </a:t>
            </a:r>
            <a:r>
              <a:rPr lang="en-US" dirty="0" smtClean="0"/>
              <a:t>an individual with a disability </a:t>
            </a:r>
            <a:r>
              <a:rPr lang="en-US" dirty="0"/>
              <a:t>using </a:t>
            </a:r>
            <a:r>
              <a:rPr lang="en-US" dirty="0" smtClean="0"/>
              <a:t>a wheelchair </a:t>
            </a:r>
            <a:r>
              <a:rPr lang="en-US" dirty="0"/>
              <a:t>may board from </a:t>
            </a:r>
            <a:r>
              <a:rPr lang="en-US" dirty="0" smtClean="0"/>
              <a:t>an accessible location</a:t>
            </a:r>
            <a:r>
              <a:rPr lang="en-US" dirty="0"/>
              <a:t> </a:t>
            </a:r>
            <a:r>
              <a:rPr lang="en-US" dirty="0" smtClean="0"/>
              <a:t>in the event that construction and/or snow would prevent the individual from boarding at the bus stop. </a:t>
            </a:r>
            <a:endParaRPr lang="en-US" dirty="0"/>
          </a:p>
        </p:txBody>
      </p:sp>
      <p:sp>
        <p:nvSpPr>
          <p:cNvPr id="4" name="Slide Number Placeholder 3"/>
          <p:cNvSpPr>
            <a:spLocks noGrp="1"/>
          </p:cNvSpPr>
          <p:nvPr>
            <p:ph type="sldNum" sz="quarter" idx="10"/>
          </p:nvPr>
        </p:nvSpPr>
        <p:spPr/>
        <p:txBody>
          <a:bodyPr/>
          <a:lstStyle/>
          <a:p>
            <a:pPr>
              <a:defRPr/>
            </a:pPr>
            <a:fld id="{9AFE12A9-6C70-41DC-B8B1-38724334923F}" type="slidenum">
              <a:rPr lang="en-US" smtClean="0"/>
              <a:pPr>
                <a:defRPr/>
              </a:pPr>
              <a:t>27</a:t>
            </a:fld>
            <a:endParaRPr lang="en-US" dirty="0">
              <a:solidFill>
                <a:schemeClr val="tx1"/>
              </a:solidFill>
            </a:endParaRPr>
          </a:p>
        </p:txBody>
      </p:sp>
    </p:spTree>
    <p:extLst>
      <p:ext uri="{BB962C8B-B14F-4D97-AF65-F5344CB8AC3E}">
        <p14:creationId xmlns:p14="http://schemas.microsoft.com/office/powerpoint/2010/main" val="4157882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a:xfrm>
            <a:off x="533400" y="1905000"/>
            <a:ext cx="7772400" cy="4495800"/>
          </a:xfrm>
        </p:spPr>
        <p:txBody>
          <a:bodyPr/>
          <a:lstStyle/>
          <a:p>
            <a:pPr marL="0" indent="0">
              <a:buNone/>
            </a:pPr>
            <a:r>
              <a:rPr lang="en-US" dirty="0" smtClean="0"/>
              <a:t>True! (Effective July 15, 2015)</a:t>
            </a:r>
          </a:p>
          <a:p>
            <a:pPr marL="0" indent="0">
              <a:buNone/>
            </a:pPr>
            <a:endParaRPr lang="en-US" dirty="0" smtClean="0"/>
          </a:p>
          <a:p>
            <a:pPr marL="0" indent="0">
              <a:buNone/>
            </a:pPr>
            <a:r>
              <a:rPr lang="en-US" dirty="0" smtClean="0"/>
              <a:t>The Department of Transportation recently issued updates to the ADA with regard to reasonable modifications to policies pertaining to people with disabilities.  This was one of the specific examples given as a policy that would need to be modified for people with disabilities to ensure access to transit services.</a:t>
            </a:r>
            <a:endParaRPr lang="en-US" dirty="0"/>
          </a:p>
        </p:txBody>
      </p:sp>
      <p:sp>
        <p:nvSpPr>
          <p:cNvPr id="4" name="Slide Number Placeholder 3"/>
          <p:cNvSpPr>
            <a:spLocks noGrp="1"/>
          </p:cNvSpPr>
          <p:nvPr>
            <p:ph type="sldNum" sz="quarter" idx="10"/>
          </p:nvPr>
        </p:nvSpPr>
        <p:spPr/>
        <p:txBody>
          <a:bodyPr/>
          <a:lstStyle/>
          <a:p>
            <a:pPr>
              <a:defRPr/>
            </a:pPr>
            <a:fld id="{9AFE12A9-6C70-41DC-B8B1-38724334923F}" type="slidenum">
              <a:rPr lang="en-US" smtClean="0"/>
              <a:pPr>
                <a:defRPr/>
              </a:pPr>
              <a:t>28</a:t>
            </a:fld>
            <a:endParaRPr lang="en-US" dirty="0">
              <a:solidFill>
                <a:srgbClr val="000000"/>
              </a:solidFill>
            </a:endParaRPr>
          </a:p>
        </p:txBody>
      </p:sp>
    </p:spTree>
    <p:extLst>
      <p:ext uri="{BB962C8B-B14F-4D97-AF65-F5344CB8AC3E}">
        <p14:creationId xmlns:p14="http://schemas.microsoft.com/office/powerpoint/2010/main" val="108978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pPr marL="0" indent="0">
              <a:buNone/>
            </a:pPr>
            <a:r>
              <a:rPr lang="en-US" dirty="0" smtClean="0"/>
              <a:t>True or False?</a:t>
            </a:r>
          </a:p>
          <a:p>
            <a:pPr marL="0" indent="0">
              <a:buNone/>
            </a:pPr>
            <a:endParaRPr lang="en-US" dirty="0" smtClean="0"/>
          </a:p>
          <a:p>
            <a:pPr marL="0" indent="0">
              <a:buNone/>
            </a:pPr>
            <a:r>
              <a:rPr lang="en-US" dirty="0" smtClean="0"/>
              <a:t>A </a:t>
            </a:r>
            <a:r>
              <a:rPr lang="en-US" dirty="0"/>
              <a:t>wheelchair user’s request to board a fixed </a:t>
            </a:r>
            <a:r>
              <a:rPr lang="en-US" dirty="0" smtClean="0"/>
              <a:t>route </a:t>
            </a:r>
            <a:r>
              <a:rPr lang="en-US" dirty="0"/>
              <a:t>or </a:t>
            </a:r>
            <a:r>
              <a:rPr lang="en-US" dirty="0" err="1"/>
              <a:t>paratransit</a:t>
            </a:r>
            <a:r>
              <a:rPr lang="en-US" dirty="0"/>
              <a:t> vehicle separately from </a:t>
            </a:r>
            <a:r>
              <a:rPr lang="en-US" dirty="0" smtClean="0"/>
              <a:t>his </a:t>
            </a:r>
            <a:r>
              <a:rPr lang="en-US" dirty="0"/>
              <a:t>or her device when the occupied weight </a:t>
            </a:r>
            <a:r>
              <a:rPr lang="en-US" dirty="0" smtClean="0"/>
              <a:t>of </a:t>
            </a:r>
            <a:r>
              <a:rPr lang="en-US" dirty="0"/>
              <a:t>the device exceeds the design load of the </a:t>
            </a:r>
            <a:r>
              <a:rPr lang="en-US" dirty="0" smtClean="0"/>
              <a:t>vehicle </a:t>
            </a:r>
            <a:r>
              <a:rPr lang="en-US" dirty="0"/>
              <a:t>lift should generally be granted. </a:t>
            </a:r>
          </a:p>
        </p:txBody>
      </p:sp>
      <p:sp>
        <p:nvSpPr>
          <p:cNvPr id="4" name="Slide Number Placeholder 3"/>
          <p:cNvSpPr>
            <a:spLocks noGrp="1"/>
          </p:cNvSpPr>
          <p:nvPr>
            <p:ph type="sldNum" sz="quarter" idx="10"/>
          </p:nvPr>
        </p:nvSpPr>
        <p:spPr/>
        <p:txBody>
          <a:bodyPr/>
          <a:lstStyle/>
          <a:p>
            <a:pPr>
              <a:defRPr/>
            </a:pPr>
            <a:fld id="{9AFE12A9-6C70-41DC-B8B1-38724334923F}" type="slidenum">
              <a:rPr lang="en-US" smtClean="0"/>
              <a:pPr>
                <a:defRPr/>
              </a:pPr>
              <a:t>29</a:t>
            </a:fld>
            <a:endParaRPr lang="en-US" dirty="0">
              <a:solidFill>
                <a:srgbClr val="000000"/>
              </a:solidFill>
            </a:endParaRPr>
          </a:p>
        </p:txBody>
      </p:sp>
    </p:spTree>
    <p:extLst>
      <p:ext uri="{BB962C8B-B14F-4D97-AF65-F5344CB8AC3E}">
        <p14:creationId xmlns:p14="http://schemas.microsoft.com/office/powerpoint/2010/main" val="276396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Easter Seals Transportation Group</a:t>
            </a:r>
            <a:endParaRPr lang="en-US" dirty="0"/>
          </a:p>
        </p:txBody>
      </p:sp>
      <p:sp>
        <p:nvSpPr>
          <p:cNvPr id="3" name="Content Placeholder 2"/>
          <p:cNvSpPr>
            <a:spLocks noGrp="1"/>
          </p:cNvSpPr>
          <p:nvPr>
            <p:ph idx="1"/>
          </p:nvPr>
        </p:nvSpPr>
        <p:spPr/>
        <p:txBody>
          <a:bodyPr/>
          <a:lstStyle/>
          <a:p>
            <a:pPr marL="0" indent="0">
              <a:lnSpc>
                <a:spcPct val="100000"/>
              </a:lnSpc>
              <a:spcAft>
                <a:spcPts val="1400"/>
              </a:spcAft>
              <a:buFontTx/>
              <a:buNone/>
            </a:pPr>
            <a:r>
              <a:rPr lang="en-US" altLang="en-US" dirty="0"/>
              <a:t>Multiple projects focusing on:</a:t>
            </a:r>
          </a:p>
          <a:p>
            <a:pPr lvl="1">
              <a:spcAft>
                <a:spcPts val="1400"/>
              </a:spcAft>
            </a:pPr>
            <a:r>
              <a:rPr lang="en-US" altLang="en-US" dirty="0"/>
              <a:t>Accessible transportation for people </a:t>
            </a:r>
            <a:r>
              <a:rPr lang="en-US" altLang="en-US" dirty="0" smtClean="0"/>
              <a:t>                      with </a:t>
            </a:r>
            <a:r>
              <a:rPr lang="en-US" altLang="en-US" dirty="0"/>
              <a:t>disabilities</a:t>
            </a:r>
          </a:p>
          <a:p>
            <a:pPr lvl="1">
              <a:spcAft>
                <a:spcPts val="1400"/>
              </a:spcAft>
            </a:pPr>
            <a:r>
              <a:rPr lang="en-US" altLang="en-US" dirty="0"/>
              <a:t>Transportation for older adults</a:t>
            </a:r>
          </a:p>
          <a:p>
            <a:pPr lvl="1">
              <a:spcAft>
                <a:spcPts val="1400"/>
              </a:spcAft>
            </a:pPr>
            <a:r>
              <a:rPr lang="en-US" altLang="en-US" dirty="0"/>
              <a:t>Veterans’ transportation concerns</a:t>
            </a:r>
          </a:p>
          <a:p>
            <a:pPr lvl="1">
              <a:spcAft>
                <a:spcPts val="1400"/>
              </a:spcAft>
            </a:pPr>
            <a:r>
              <a:rPr lang="en-US" altLang="en-US" dirty="0"/>
              <a:t>School transition programs and </a:t>
            </a:r>
            <a:r>
              <a:rPr lang="en-US" altLang="en-US" dirty="0" smtClean="0"/>
              <a:t>                      travel </a:t>
            </a:r>
            <a:r>
              <a:rPr lang="en-US" altLang="en-US" dirty="0"/>
              <a:t>skills for students</a:t>
            </a:r>
          </a:p>
          <a:p>
            <a:pPr lvl="1">
              <a:spcAft>
                <a:spcPts val="1400"/>
              </a:spcAft>
            </a:pPr>
            <a:r>
              <a:rPr lang="en-US" altLang="en-US" dirty="0"/>
              <a:t>Mobility management</a:t>
            </a:r>
          </a:p>
          <a:p>
            <a:pPr marL="457200" lvl="1" indent="0">
              <a:buNone/>
            </a:pPr>
            <a:endParaRPr lang="en-US" dirty="0"/>
          </a:p>
        </p:txBody>
      </p:sp>
      <p:pic>
        <p:nvPicPr>
          <p:cNvPr id="5" name="Picture 8" descr="Older adult male boarding a bus and speaking withb vehicle opera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514600"/>
            <a:ext cx="2551882" cy="3200400"/>
          </a:xfrm>
          <a:prstGeom prst="rect">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p>
            <a:pPr>
              <a:defRPr/>
            </a:pPr>
            <a:fld id="{9AFE12A9-6C70-41DC-B8B1-38724334923F}" type="slidenum">
              <a:rPr lang="en-US" smtClean="0"/>
              <a:pPr>
                <a:defRPr/>
              </a:pPr>
              <a:t>3</a:t>
            </a:fld>
            <a:endParaRPr lang="en-US" dirty="0">
              <a:solidFill>
                <a:schemeClr val="tx1"/>
              </a:solidFill>
            </a:endParaRPr>
          </a:p>
        </p:txBody>
      </p:sp>
    </p:spTree>
    <p:extLst>
      <p:ext uri="{BB962C8B-B14F-4D97-AF65-F5344CB8AC3E}">
        <p14:creationId xmlns:p14="http://schemas.microsoft.com/office/powerpoint/2010/main" val="3661731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pPr marL="0" indent="0">
              <a:buNone/>
            </a:pPr>
            <a:r>
              <a:rPr lang="en-US" dirty="0"/>
              <a:t>True! (Effective July 15, 2015)</a:t>
            </a:r>
          </a:p>
          <a:p>
            <a:pPr marL="0" indent="0">
              <a:buNone/>
            </a:pPr>
            <a:endParaRPr lang="en-US" dirty="0" smtClean="0"/>
          </a:p>
          <a:p>
            <a:pPr marL="0" indent="0">
              <a:buNone/>
            </a:pPr>
            <a:r>
              <a:rPr lang="en-US" dirty="0" smtClean="0"/>
              <a:t>This is also an example provided in the updated ADA regulations as an accommodation that should be granted. </a:t>
            </a:r>
            <a:endParaRPr lang="en-US" dirty="0"/>
          </a:p>
        </p:txBody>
      </p:sp>
      <p:sp>
        <p:nvSpPr>
          <p:cNvPr id="4" name="Slide Number Placeholder 3"/>
          <p:cNvSpPr>
            <a:spLocks noGrp="1"/>
          </p:cNvSpPr>
          <p:nvPr>
            <p:ph type="sldNum" sz="quarter" idx="10"/>
          </p:nvPr>
        </p:nvSpPr>
        <p:spPr/>
        <p:txBody>
          <a:bodyPr/>
          <a:lstStyle/>
          <a:p>
            <a:pPr>
              <a:defRPr/>
            </a:pPr>
            <a:fld id="{9AFE12A9-6C70-41DC-B8B1-38724334923F}" type="slidenum">
              <a:rPr lang="en-US" smtClean="0"/>
              <a:pPr>
                <a:defRPr/>
              </a:pPr>
              <a:t>30</a:t>
            </a:fld>
            <a:endParaRPr lang="en-US" dirty="0">
              <a:solidFill>
                <a:srgbClr val="000000"/>
              </a:solidFill>
            </a:endParaRPr>
          </a:p>
        </p:txBody>
      </p:sp>
    </p:spTree>
    <p:extLst>
      <p:ext uri="{BB962C8B-B14F-4D97-AF65-F5344CB8AC3E}">
        <p14:creationId xmlns:p14="http://schemas.microsoft.com/office/powerpoint/2010/main" val="331532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smtClean="0"/>
              <a:t>Question</a:t>
            </a:r>
          </a:p>
        </p:txBody>
      </p:sp>
      <p:sp>
        <p:nvSpPr>
          <p:cNvPr id="57347" name="Content Placeholder 2"/>
          <p:cNvSpPr>
            <a:spLocks noGrp="1"/>
          </p:cNvSpPr>
          <p:nvPr>
            <p:ph idx="1"/>
          </p:nvPr>
        </p:nvSpPr>
        <p:spPr/>
        <p:txBody>
          <a:bodyPr/>
          <a:lstStyle/>
          <a:p>
            <a:pPr marL="0" indent="0">
              <a:buFontTx/>
              <a:buNone/>
            </a:pPr>
            <a:r>
              <a:rPr lang="en-US" dirty="0" smtClean="0"/>
              <a:t>Can passengers with disabilities demand to use the lap and should harness but refuse to allow the mobility device to be secured when the system has no securement policy?</a:t>
            </a:r>
          </a:p>
        </p:txBody>
      </p:sp>
      <p:sp>
        <p:nvSpPr>
          <p:cNvPr id="57348"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CE64621C-BD1D-4932-A2FD-12254958C286}" type="slidenum">
              <a:rPr lang="en-US" sz="1400" smtClean="0">
                <a:solidFill>
                  <a:srgbClr val="0D4979"/>
                </a:solidFill>
              </a:rPr>
              <a:pPr/>
              <a:t>31</a:t>
            </a:fld>
            <a:endParaRPr lang="en-US" sz="1400" dirty="0" smtClean="0"/>
          </a:p>
        </p:txBody>
      </p:sp>
    </p:spTree>
    <p:extLst>
      <p:ext uri="{BB962C8B-B14F-4D97-AF65-F5344CB8AC3E}">
        <p14:creationId xmlns:p14="http://schemas.microsoft.com/office/powerpoint/2010/main" val="260757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smtClean="0"/>
              <a:t>Answer</a:t>
            </a:r>
          </a:p>
        </p:txBody>
      </p:sp>
      <p:sp>
        <p:nvSpPr>
          <p:cNvPr id="58371" name="Content Placeholder 2"/>
          <p:cNvSpPr>
            <a:spLocks noGrp="1"/>
          </p:cNvSpPr>
          <p:nvPr>
            <p:ph idx="1"/>
          </p:nvPr>
        </p:nvSpPr>
        <p:spPr/>
        <p:txBody>
          <a:bodyPr/>
          <a:lstStyle/>
          <a:p>
            <a:pPr marL="0" indent="0">
              <a:buFontTx/>
              <a:buNone/>
            </a:pPr>
            <a:r>
              <a:rPr lang="en-US" dirty="0" smtClean="0"/>
              <a:t>Passengers can request to use whatever accessibility/securement equipment is available. </a:t>
            </a:r>
          </a:p>
          <a:p>
            <a:pPr marL="0" indent="0">
              <a:buFontTx/>
              <a:buNone/>
            </a:pPr>
            <a:r>
              <a:rPr lang="en-US" dirty="0" smtClean="0"/>
              <a:t>If there is no policy requiring securement, and the passenger does not want to be secured, then that individual has the right to decline securement. </a:t>
            </a:r>
          </a:p>
        </p:txBody>
      </p:sp>
      <p:sp>
        <p:nvSpPr>
          <p:cNvPr id="58372"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7B63E941-AEF5-4A78-9002-762CA813B806}" type="slidenum">
              <a:rPr lang="en-US" sz="1400" smtClean="0">
                <a:solidFill>
                  <a:srgbClr val="0D4979"/>
                </a:solidFill>
              </a:rPr>
              <a:pPr/>
              <a:t>32</a:t>
            </a:fld>
            <a:endParaRPr lang="en-US" sz="1400" dirty="0" smtClean="0"/>
          </a:p>
        </p:txBody>
      </p:sp>
    </p:spTree>
    <p:extLst>
      <p:ext uri="{BB962C8B-B14F-4D97-AF65-F5344CB8AC3E}">
        <p14:creationId xmlns:p14="http://schemas.microsoft.com/office/powerpoint/2010/main" val="10396915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dirty="0" smtClean="0"/>
              <a:t>Question</a:t>
            </a:r>
          </a:p>
        </p:txBody>
      </p:sp>
      <p:sp>
        <p:nvSpPr>
          <p:cNvPr id="63491" name="Content Placeholder 2"/>
          <p:cNvSpPr>
            <a:spLocks noGrp="1"/>
          </p:cNvSpPr>
          <p:nvPr>
            <p:ph idx="1"/>
          </p:nvPr>
        </p:nvSpPr>
        <p:spPr>
          <a:xfrm>
            <a:off x="533400" y="1905000"/>
            <a:ext cx="3581400" cy="3810000"/>
          </a:xfrm>
        </p:spPr>
        <p:txBody>
          <a:bodyPr/>
          <a:lstStyle/>
          <a:p>
            <a:pPr marL="0" indent="0">
              <a:buFontTx/>
              <a:buNone/>
            </a:pPr>
            <a:r>
              <a:rPr lang="en-US" dirty="0" smtClean="0"/>
              <a:t>The current definition of a common wheelchair is a device that has a 48” by 30” footprint or a 600 lb. weight limit.</a:t>
            </a:r>
          </a:p>
          <a:p>
            <a:pPr marL="0" indent="0">
              <a:buFontTx/>
              <a:buNone/>
            </a:pPr>
            <a:endParaRPr lang="en-US" dirty="0"/>
          </a:p>
          <a:p>
            <a:pPr marL="0" indent="0">
              <a:buFontTx/>
              <a:buNone/>
            </a:pPr>
            <a:r>
              <a:rPr lang="en-US" dirty="0" smtClean="0"/>
              <a:t>True or False?</a:t>
            </a:r>
          </a:p>
          <a:p>
            <a:pPr marL="0" indent="0">
              <a:buFontTx/>
              <a:buNone/>
            </a:pPr>
            <a:endParaRPr lang="en-US" dirty="0" smtClean="0"/>
          </a:p>
        </p:txBody>
      </p:sp>
      <p:sp>
        <p:nvSpPr>
          <p:cNvPr id="63492"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F724E3F1-15E3-4E41-ADD2-AEFC4A16ED2A}" type="slidenum">
              <a:rPr lang="en-US" sz="1400" smtClean="0">
                <a:solidFill>
                  <a:srgbClr val="0D4979"/>
                </a:solidFill>
              </a:rPr>
              <a:pPr/>
              <a:t>33</a:t>
            </a:fld>
            <a:endParaRPr lang="en-US" sz="1400" dirty="0" smtClean="0"/>
          </a:p>
        </p:txBody>
      </p:sp>
      <p:pic>
        <p:nvPicPr>
          <p:cNvPr id="624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05000"/>
            <a:ext cx="3859213" cy="354647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9949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dirty="0" smtClean="0"/>
              <a:t>Answer</a:t>
            </a:r>
          </a:p>
        </p:txBody>
      </p:sp>
      <p:sp>
        <p:nvSpPr>
          <p:cNvPr id="64515" name="Content Placeholder 2"/>
          <p:cNvSpPr>
            <a:spLocks noGrp="1"/>
          </p:cNvSpPr>
          <p:nvPr>
            <p:ph idx="1"/>
          </p:nvPr>
        </p:nvSpPr>
        <p:spPr/>
        <p:txBody>
          <a:bodyPr/>
          <a:lstStyle/>
          <a:p>
            <a:pPr marL="0" indent="0">
              <a:buFontTx/>
              <a:buNone/>
            </a:pPr>
            <a:r>
              <a:rPr lang="en-US" dirty="0" smtClean="0"/>
              <a:t>False.  The new requirement is that if a lift (or ramp) and vehicle can safely accommodate an individual and their mobility device, then the operator must transport the individual unless doing so would be inconsistent with legitimate safety requirements. </a:t>
            </a:r>
          </a:p>
          <a:p>
            <a:pPr marL="0" indent="0">
              <a:buFontTx/>
              <a:buNone/>
            </a:pPr>
            <a:endParaRPr lang="en-US" dirty="0" smtClean="0"/>
          </a:p>
          <a:p>
            <a:pPr marL="0" indent="0">
              <a:buFontTx/>
              <a:buNone/>
            </a:pPr>
            <a:r>
              <a:rPr lang="en-US" dirty="0" smtClean="0"/>
              <a:t>The definition of a “common wheelchair” is language that has been deleted from the regulations.</a:t>
            </a:r>
          </a:p>
        </p:txBody>
      </p:sp>
      <p:sp>
        <p:nvSpPr>
          <p:cNvPr id="64516"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B9243645-F4A7-4D30-AA4D-2B77710DDCAD}" type="slidenum">
              <a:rPr lang="en-US" sz="1400" smtClean="0">
                <a:solidFill>
                  <a:srgbClr val="0D4979"/>
                </a:solidFill>
              </a:rPr>
              <a:pPr/>
              <a:t>34</a:t>
            </a:fld>
            <a:endParaRPr lang="en-US" sz="1400" dirty="0" smtClean="0"/>
          </a:p>
        </p:txBody>
      </p:sp>
    </p:spTree>
    <p:extLst>
      <p:ext uri="{BB962C8B-B14F-4D97-AF65-F5344CB8AC3E}">
        <p14:creationId xmlns:p14="http://schemas.microsoft.com/office/powerpoint/2010/main" val="153230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dirty="0" smtClean="0"/>
              <a:t>Question ~ Ask yourself…</a:t>
            </a:r>
          </a:p>
        </p:txBody>
      </p:sp>
      <p:sp>
        <p:nvSpPr>
          <p:cNvPr id="65539" name="Content Placeholder 2"/>
          <p:cNvSpPr>
            <a:spLocks noGrp="1"/>
          </p:cNvSpPr>
          <p:nvPr>
            <p:ph idx="1"/>
          </p:nvPr>
        </p:nvSpPr>
        <p:spPr/>
        <p:txBody>
          <a:bodyPr/>
          <a:lstStyle/>
          <a:p>
            <a:pPr marL="0" indent="0">
              <a:buFontTx/>
              <a:buNone/>
            </a:pPr>
            <a:endParaRPr lang="en-US" dirty="0" smtClean="0"/>
          </a:p>
          <a:p>
            <a:pPr marL="0" indent="0">
              <a:buFontTx/>
              <a:buNone/>
            </a:pPr>
            <a:endParaRPr lang="en-US" dirty="0" smtClean="0"/>
          </a:p>
          <a:p>
            <a:pPr marL="0" indent="0">
              <a:buFontTx/>
              <a:buNone/>
            </a:pPr>
            <a:r>
              <a:rPr lang="en-US" dirty="0" smtClean="0"/>
              <a:t>Where do you look for the latest resources?  </a:t>
            </a:r>
          </a:p>
          <a:p>
            <a:pPr marL="0" indent="0">
              <a:buFontTx/>
              <a:buNone/>
            </a:pPr>
            <a:endParaRPr lang="en-US" dirty="0" smtClean="0"/>
          </a:p>
        </p:txBody>
      </p:sp>
      <p:sp>
        <p:nvSpPr>
          <p:cNvPr id="65540"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D1F9C271-803D-429C-8ECA-93A6E402E403}" type="slidenum">
              <a:rPr lang="en-US" sz="1400" smtClean="0">
                <a:solidFill>
                  <a:srgbClr val="0D4979"/>
                </a:solidFill>
              </a:rPr>
              <a:pPr/>
              <a:t>35</a:t>
            </a:fld>
            <a:endParaRPr lang="en-US" sz="1400" dirty="0" smtClean="0"/>
          </a:p>
        </p:txBody>
      </p:sp>
    </p:spTree>
    <p:extLst>
      <p:ext uri="{BB962C8B-B14F-4D97-AF65-F5344CB8AC3E}">
        <p14:creationId xmlns:p14="http://schemas.microsoft.com/office/powerpoint/2010/main" val="3615909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dirty="0" smtClean="0"/>
              <a:t>RESOURCES	</a:t>
            </a:r>
          </a:p>
        </p:txBody>
      </p:sp>
      <p:sp>
        <p:nvSpPr>
          <p:cNvPr id="66563" name="Content Placeholder 2"/>
          <p:cNvSpPr>
            <a:spLocks noGrp="1"/>
          </p:cNvSpPr>
          <p:nvPr>
            <p:ph idx="1"/>
          </p:nvPr>
        </p:nvSpPr>
        <p:spPr/>
        <p:txBody>
          <a:bodyPr/>
          <a:lstStyle/>
          <a:p>
            <a:pPr marL="0" indent="0">
              <a:buFontTx/>
              <a:buNone/>
            </a:pPr>
            <a:r>
              <a:rPr lang="en-US" dirty="0" smtClean="0"/>
              <a:t>Check out the FTA web site with information on ADA such as requirements and best practices for vehicle maintenance, stop announcements, eligibility requirements, telephone “hold time” issues, origin to destination policies, on-time performance, and dealing with no-shows. </a:t>
            </a:r>
          </a:p>
          <a:p>
            <a:pPr marL="0" indent="0" algn="ctr">
              <a:buFontTx/>
              <a:buNone/>
            </a:pPr>
            <a:r>
              <a:rPr lang="en-US" b="1" u="sng" dirty="0" smtClean="0">
                <a:hlinkClick r:id="rId3"/>
              </a:rPr>
              <a:t>http://www.fta.dot.gov/civilrights/12325.html</a:t>
            </a:r>
            <a:r>
              <a:rPr lang="en-US" b="1" dirty="0" smtClean="0"/>
              <a:t> </a:t>
            </a:r>
          </a:p>
          <a:p>
            <a:pPr marL="0" indent="0">
              <a:buFontTx/>
              <a:buNone/>
            </a:pPr>
            <a:endParaRPr lang="en-US" dirty="0" smtClean="0"/>
          </a:p>
        </p:txBody>
      </p:sp>
      <p:sp>
        <p:nvSpPr>
          <p:cNvPr id="66564"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BAB8A273-7CA9-4C0C-AB33-78A92BCE450B}" type="slidenum">
              <a:rPr lang="en-US" sz="1400" smtClean="0">
                <a:solidFill>
                  <a:srgbClr val="0D4979"/>
                </a:solidFill>
              </a:rPr>
              <a:pPr/>
              <a:t>36</a:t>
            </a:fld>
            <a:endParaRPr lang="en-US" sz="1400" dirty="0" smtClean="0"/>
          </a:p>
        </p:txBody>
      </p:sp>
    </p:spTree>
    <p:extLst>
      <p:ext uri="{BB962C8B-B14F-4D97-AF65-F5344CB8AC3E}">
        <p14:creationId xmlns:p14="http://schemas.microsoft.com/office/powerpoint/2010/main" val="2850141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dirty="0" smtClean="0"/>
              <a:t>RESOURCES</a:t>
            </a:r>
          </a:p>
        </p:txBody>
      </p:sp>
      <p:sp>
        <p:nvSpPr>
          <p:cNvPr id="67587" name="Content Placeholder 2"/>
          <p:cNvSpPr>
            <a:spLocks noGrp="1"/>
          </p:cNvSpPr>
          <p:nvPr>
            <p:ph idx="1"/>
          </p:nvPr>
        </p:nvSpPr>
        <p:spPr/>
        <p:txBody>
          <a:bodyPr/>
          <a:lstStyle/>
          <a:p>
            <a:pPr marL="0" indent="0">
              <a:buFontTx/>
              <a:buNone/>
            </a:pPr>
            <a:r>
              <a:rPr lang="en-US" dirty="0" smtClean="0"/>
              <a:t>Another good FTA resource is “Transit and the ADA – Frequently Asked Questions.”</a:t>
            </a:r>
          </a:p>
          <a:p>
            <a:pPr marL="0" indent="0">
              <a:buFontTx/>
              <a:buNone/>
            </a:pPr>
            <a:endParaRPr lang="en-US" dirty="0" smtClean="0"/>
          </a:p>
          <a:p>
            <a:pPr marL="0" indent="0" algn="ctr">
              <a:buFontTx/>
              <a:buNone/>
            </a:pPr>
            <a:r>
              <a:rPr lang="en-US" b="1" dirty="0" smtClean="0">
                <a:solidFill>
                  <a:srgbClr val="C00000"/>
                </a:solidFill>
                <a:hlinkClick r:id="rId3"/>
              </a:rPr>
              <a:t>http://www.fta.dot.gov/12325_5110.html</a:t>
            </a:r>
            <a:endParaRPr lang="en-US" b="1" dirty="0" smtClean="0">
              <a:solidFill>
                <a:srgbClr val="C00000"/>
              </a:solidFill>
            </a:endParaRPr>
          </a:p>
          <a:p>
            <a:pPr marL="0" indent="0" algn="ctr">
              <a:buFontTx/>
              <a:buNone/>
            </a:pPr>
            <a:r>
              <a:rPr lang="en-US" dirty="0" smtClean="0"/>
              <a:t> </a:t>
            </a:r>
          </a:p>
        </p:txBody>
      </p:sp>
      <p:sp>
        <p:nvSpPr>
          <p:cNvPr id="67588"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2FFF4A4D-C985-46DF-A1A3-2CEBD8F0D81E}" type="slidenum">
              <a:rPr lang="en-US" sz="1400" smtClean="0">
                <a:solidFill>
                  <a:srgbClr val="0D4979"/>
                </a:solidFill>
              </a:rPr>
              <a:pPr/>
              <a:t>37</a:t>
            </a:fld>
            <a:endParaRPr lang="en-US" sz="1400" dirty="0" smtClean="0"/>
          </a:p>
        </p:txBody>
      </p:sp>
    </p:spTree>
    <p:extLst>
      <p:ext uri="{BB962C8B-B14F-4D97-AF65-F5344CB8AC3E}">
        <p14:creationId xmlns:p14="http://schemas.microsoft.com/office/powerpoint/2010/main" val="9886489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smtClean="0"/>
              <a:t>RESOURCES</a:t>
            </a:r>
          </a:p>
        </p:txBody>
      </p:sp>
      <p:sp>
        <p:nvSpPr>
          <p:cNvPr id="68611" name="Content Placeholder 2"/>
          <p:cNvSpPr>
            <a:spLocks noGrp="1"/>
          </p:cNvSpPr>
          <p:nvPr>
            <p:ph idx="1"/>
          </p:nvPr>
        </p:nvSpPr>
        <p:spPr/>
        <p:txBody>
          <a:bodyPr/>
          <a:lstStyle/>
          <a:p>
            <a:pPr marL="0" indent="0">
              <a:buFontTx/>
              <a:buNone/>
            </a:pPr>
            <a:r>
              <a:rPr lang="en-US" dirty="0" smtClean="0"/>
              <a:t>The Disability Rights Education &amp; Defense Fund (DREDF) funded by FTA  and the U.S.DOT brought together the requirements of the ADA regulations, FTA determinations, and operational practices that comply with the ADA in their “Topic Guides on ADA Transportation.”</a:t>
            </a:r>
          </a:p>
          <a:p>
            <a:pPr marL="0" indent="0" algn="ctr">
              <a:buFontTx/>
              <a:buNone/>
            </a:pPr>
            <a:r>
              <a:rPr lang="en-US" b="1" dirty="0" smtClean="0">
                <a:solidFill>
                  <a:srgbClr val="C00000"/>
                </a:solidFill>
                <a:hlinkClick r:id="rId3"/>
              </a:rPr>
              <a:t>http://dredf.org/transportation</a:t>
            </a:r>
            <a:r>
              <a:rPr lang="en-US" b="1" dirty="0" smtClean="0">
                <a:solidFill>
                  <a:srgbClr val="C00000"/>
                </a:solidFill>
              </a:rPr>
              <a:t> </a:t>
            </a:r>
          </a:p>
        </p:txBody>
      </p:sp>
      <p:sp>
        <p:nvSpPr>
          <p:cNvPr id="68612"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4A037DCF-97B4-4251-83BC-1C88C563CCD8}" type="slidenum">
              <a:rPr lang="en-US" sz="1400" smtClean="0">
                <a:solidFill>
                  <a:srgbClr val="0D4979"/>
                </a:solidFill>
              </a:rPr>
              <a:pPr/>
              <a:t>38</a:t>
            </a:fld>
            <a:endParaRPr lang="en-US" sz="1400" dirty="0" smtClean="0"/>
          </a:p>
        </p:txBody>
      </p:sp>
    </p:spTree>
    <p:extLst>
      <p:ext uri="{BB962C8B-B14F-4D97-AF65-F5344CB8AC3E}">
        <p14:creationId xmlns:p14="http://schemas.microsoft.com/office/powerpoint/2010/main" val="42588623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dirty="0" smtClean="0"/>
              <a:t>RESOURCES</a:t>
            </a:r>
          </a:p>
        </p:txBody>
      </p:sp>
      <p:sp>
        <p:nvSpPr>
          <p:cNvPr id="69635" name="Content Placeholder 2"/>
          <p:cNvSpPr>
            <a:spLocks noGrp="1"/>
          </p:cNvSpPr>
          <p:nvPr>
            <p:ph idx="1"/>
          </p:nvPr>
        </p:nvSpPr>
        <p:spPr/>
        <p:txBody>
          <a:bodyPr/>
          <a:lstStyle/>
          <a:p>
            <a:pPr marL="0" indent="0">
              <a:buFontTx/>
              <a:buNone/>
            </a:pPr>
            <a:r>
              <a:rPr lang="en-US" dirty="0" smtClean="0"/>
              <a:t>Easter Seals Project ACTION website offers information on various topics relating to the ADA and accessible transportation. </a:t>
            </a:r>
          </a:p>
          <a:p>
            <a:pPr marL="0" indent="0">
              <a:buFontTx/>
              <a:buNone/>
            </a:pPr>
            <a:endParaRPr lang="en-US" u="sng" dirty="0" smtClean="0">
              <a:hlinkClick r:id=""/>
            </a:endParaRPr>
          </a:p>
          <a:p>
            <a:pPr marL="0" indent="0">
              <a:buFontTx/>
              <a:buNone/>
            </a:pPr>
            <a:endParaRPr lang="en-US" u="sng" dirty="0" smtClean="0">
              <a:hlinkClick r:id=""/>
            </a:endParaRPr>
          </a:p>
          <a:p>
            <a:pPr marL="0" indent="0" algn="ctr">
              <a:buFontTx/>
              <a:buNone/>
            </a:pPr>
            <a:r>
              <a:rPr lang="en-US" u="sng" dirty="0" smtClean="0">
                <a:hlinkClick r:id=""/>
              </a:rPr>
              <a:t>http://www.projectaction.org</a:t>
            </a:r>
            <a:endParaRPr lang="en-US" dirty="0" smtClean="0"/>
          </a:p>
        </p:txBody>
      </p:sp>
      <p:sp>
        <p:nvSpPr>
          <p:cNvPr id="69636"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17CC6754-B1DE-40DC-8443-171B25E9AF78}" type="slidenum">
              <a:rPr lang="en-US" sz="1400" smtClean="0">
                <a:solidFill>
                  <a:srgbClr val="0D4979"/>
                </a:solidFill>
              </a:rPr>
              <a:pPr/>
              <a:t>39</a:t>
            </a:fld>
            <a:endParaRPr lang="en-US" sz="1400" dirty="0" smtClean="0"/>
          </a:p>
        </p:txBody>
      </p:sp>
    </p:spTree>
    <p:extLst>
      <p:ext uri="{BB962C8B-B14F-4D97-AF65-F5344CB8AC3E}">
        <p14:creationId xmlns:p14="http://schemas.microsoft.com/office/powerpoint/2010/main" val="1865655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a:xfrm>
            <a:off x="457200" y="1371600"/>
            <a:ext cx="3581400" cy="609600"/>
          </a:xfrm>
        </p:spPr>
        <p:txBody>
          <a:bodyPr/>
          <a:lstStyle/>
          <a:p>
            <a:pPr eaLnBrk="1" hangingPunct="1"/>
            <a:r>
              <a:rPr lang="en-US" altLang="en-US" dirty="0" smtClean="0"/>
              <a:t>ESPA Consulting</a:t>
            </a:r>
          </a:p>
        </p:txBody>
      </p:sp>
      <p:sp>
        <p:nvSpPr>
          <p:cNvPr id="17412" name="Rectangle 3"/>
          <p:cNvSpPr>
            <a:spLocks noGrp="1" noChangeArrowheads="1"/>
          </p:cNvSpPr>
          <p:nvPr>
            <p:ph type="body" idx="4294967295"/>
          </p:nvPr>
        </p:nvSpPr>
        <p:spPr>
          <a:xfrm>
            <a:off x="381000" y="2286000"/>
            <a:ext cx="8077200" cy="3657600"/>
          </a:xfrm>
        </p:spPr>
        <p:txBody>
          <a:bodyPr/>
          <a:lstStyle/>
          <a:p>
            <a:pPr eaLnBrk="1" hangingPunct="1"/>
            <a:r>
              <a:rPr lang="en-US" altLang="en-US" dirty="0" smtClean="0"/>
              <a:t>Training</a:t>
            </a:r>
          </a:p>
          <a:p>
            <a:pPr lvl="1" eaLnBrk="1" hangingPunct="1"/>
            <a:r>
              <a:rPr lang="en-US" altLang="en-US" dirty="0" smtClean="0"/>
              <a:t>Webinars</a:t>
            </a:r>
          </a:p>
          <a:p>
            <a:pPr lvl="1" eaLnBrk="1" hangingPunct="1"/>
            <a:r>
              <a:rPr lang="en-US" altLang="en-US" dirty="0" smtClean="0"/>
              <a:t>Online Courses</a:t>
            </a:r>
          </a:p>
          <a:p>
            <a:pPr lvl="1" eaLnBrk="1" hangingPunct="1"/>
            <a:r>
              <a:rPr lang="en-US" altLang="en-US" dirty="0" smtClean="0"/>
              <a:t>In-person workshops</a:t>
            </a:r>
          </a:p>
          <a:p>
            <a:pPr eaLnBrk="1" hangingPunct="1"/>
            <a:r>
              <a:rPr lang="en-US" altLang="en-US" dirty="0" smtClean="0"/>
              <a:t>Technical assistance</a:t>
            </a:r>
          </a:p>
          <a:p>
            <a:pPr lvl="1" eaLnBrk="1" hangingPunct="1"/>
            <a:r>
              <a:rPr lang="en-US" altLang="en-US" dirty="0" smtClean="0"/>
              <a:t>Via phone – 844-227-3772</a:t>
            </a:r>
          </a:p>
          <a:p>
            <a:pPr lvl="1" eaLnBrk="1" hangingPunct="1"/>
            <a:r>
              <a:rPr lang="en-US" altLang="en-US" dirty="0" smtClean="0"/>
              <a:t>Via e-mail – </a:t>
            </a:r>
            <a:r>
              <a:rPr lang="en-US" altLang="en-US" dirty="0" smtClean="0">
                <a:hlinkClick r:id="rId3"/>
              </a:rPr>
              <a:t>projectaction@easterseals.com</a:t>
            </a:r>
            <a:endParaRPr lang="en-US" altLang="en-US" dirty="0" smtClean="0"/>
          </a:p>
          <a:p>
            <a:pPr eaLnBrk="1" hangingPunct="1"/>
            <a:r>
              <a:rPr lang="en-US" altLang="en-US" dirty="0" smtClean="0"/>
              <a:t>Resources – </a:t>
            </a:r>
            <a:r>
              <a:rPr lang="en-US" altLang="en-US" dirty="0" smtClean="0">
                <a:hlinkClick r:id="rId4"/>
              </a:rPr>
              <a:t>www.projectaction.org</a:t>
            </a:r>
            <a:endParaRPr lang="en-US" altLang="en-US" dirty="0" smtClean="0"/>
          </a:p>
          <a:p>
            <a:pPr marL="457200" lvl="1" indent="0" eaLnBrk="1" hangingPunct="1">
              <a:buNone/>
            </a:pPr>
            <a:endParaRPr lang="en-US" altLang="en-US" dirty="0" smtClean="0"/>
          </a:p>
        </p:txBody>
      </p:sp>
      <p:pic>
        <p:nvPicPr>
          <p:cNvPr id="3074" name="Picture 2" descr="Screen Shot of Easter Seals Project Action Consulting Website"/>
          <p:cNvPicPr>
            <a:picLocks noChangeAspect="1" noChangeArrowheads="1"/>
          </p:cNvPicPr>
          <p:nvPr/>
        </p:nvPicPr>
        <p:blipFill rotWithShape="1">
          <a:blip r:embed="rId5">
            <a:extLst>
              <a:ext uri="{28A0092B-C50C-407E-A947-70E740481C1C}">
                <a14:useLocalDpi xmlns:a14="http://schemas.microsoft.com/office/drawing/2010/main" val="0"/>
              </a:ext>
            </a:extLst>
          </a:blip>
          <a:srcRect l="14311" t="9802" r="18533" b="5886"/>
          <a:stretch/>
        </p:blipFill>
        <p:spPr bwMode="auto">
          <a:xfrm>
            <a:off x="4223968" y="1219200"/>
            <a:ext cx="4663440"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C10D2853-B4DF-4E02-962B-2AAB03C7EB29}" type="slidenum">
              <a:rPr lang="en-US" smtClean="0"/>
              <a:pPr>
                <a:defRPr/>
              </a:pPr>
              <a:t>4</a:t>
            </a:fld>
            <a:endParaRPr lang="en-US" dirty="0">
              <a:solidFill>
                <a:schemeClr val="tx1"/>
              </a:solidFill>
            </a:endParaRPr>
          </a:p>
        </p:txBody>
      </p:sp>
    </p:spTree>
    <p:extLst>
      <p:ext uri="{BB962C8B-B14F-4D97-AF65-F5344CB8AC3E}">
        <p14:creationId xmlns:p14="http://schemas.microsoft.com/office/powerpoint/2010/main" val="18274046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09600" y="1676400"/>
            <a:ext cx="7772400" cy="609600"/>
          </a:xfrm>
        </p:spPr>
        <p:txBody>
          <a:bodyPr/>
          <a:lstStyle/>
          <a:p>
            <a:pPr algn="ctr"/>
            <a:r>
              <a:rPr lang="en-US" sz="4800" dirty="0" smtClean="0"/>
              <a:t>Questions?</a:t>
            </a:r>
          </a:p>
        </p:txBody>
      </p:sp>
      <p:sp>
        <p:nvSpPr>
          <p:cNvPr id="70659" name="Slide Number Placeholder 2"/>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CE7BC2A3-839A-44B6-A525-57E01D0020DE}" type="slidenum">
              <a:rPr lang="en-US" sz="1400" smtClean="0">
                <a:solidFill>
                  <a:srgbClr val="0D4979"/>
                </a:solidFill>
              </a:rPr>
              <a:pPr/>
              <a:t>40</a:t>
            </a:fld>
            <a:endParaRPr lang="en-US" sz="1400" dirty="0" smtClean="0"/>
          </a:p>
        </p:txBody>
      </p:sp>
      <p:pic>
        <p:nvPicPr>
          <p:cNvPr id="68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667000"/>
            <a:ext cx="4152900" cy="27686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9697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p:txBody>
          <a:bodyPr/>
          <a:lstStyle/>
          <a:p>
            <a:pPr algn="ctr" eaLnBrk="1" hangingPunct="1"/>
            <a:r>
              <a:rPr lang="en-US" dirty="0" smtClean="0"/>
              <a:t>Thank you!</a:t>
            </a:r>
            <a:br>
              <a:rPr lang="en-US" dirty="0" smtClean="0"/>
            </a:br>
            <a:endParaRPr lang="en-US" dirty="0" smtClean="0"/>
          </a:p>
        </p:txBody>
      </p:sp>
      <p:sp>
        <p:nvSpPr>
          <p:cNvPr id="72707" name="Rectangle 3"/>
          <p:cNvSpPr>
            <a:spLocks noGrp="1" noChangeArrowheads="1"/>
          </p:cNvSpPr>
          <p:nvPr>
            <p:ph type="subTitle" idx="1"/>
          </p:nvPr>
        </p:nvSpPr>
        <p:spPr>
          <a:xfrm>
            <a:off x="381000" y="2667000"/>
            <a:ext cx="8153400" cy="2590800"/>
          </a:xfrm>
        </p:spPr>
        <p:txBody>
          <a:bodyPr/>
          <a:lstStyle/>
          <a:p>
            <a:pPr algn="ctr" eaLnBrk="1" hangingPunct="1"/>
            <a:r>
              <a:rPr lang="en-US" dirty="0" smtClean="0"/>
              <a:t>1425 K Street NW, Suite 200</a:t>
            </a:r>
          </a:p>
          <a:p>
            <a:pPr algn="ctr" eaLnBrk="1" hangingPunct="1"/>
            <a:r>
              <a:rPr lang="en-US" dirty="0" smtClean="0"/>
              <a:t>Washington, DC  20005</a:t>
            </a:r>
          </a:p>
          <a:p>
            <a:pPr algn="ctr" eaLnBrk="1" hangingPunct="1"/>
            <a:r>
              <a:rPr lang="en-US" dirty="0" smtClean="0"/>
              <a:t>(844) 277-3772</a:t>
            </a:r>
          </a:p>
          <a:p>
            <a:pPr algn="ctr" eaLnBrk="1" hangingPunct="1"/>
            <a:r>
              <a:rPr lang="en-US" dirty="0" smtClean="0">
                <a:hlinkClick r:id="rId3"/>
              </a:rPr>
              <a:t>www.projectaction.com</a:t>
            </a:r>
            <a:r>
              <a:rPr lang="en-US" dirty="0" smtClean="0"/>
              <a:t> </a:t>
            </a:r>
          </a:p>
          <a:p>
            <a:pPr algn="ctr" eaLnBrk="1" hangingPunct="1"/>
            <a:r>
              <a:rPr lang="en-US" dirty="0" smtClean="0">
                <a:hlinkClick r:id="rId4"/>
              </a:rPr>
              <a:t>ESPAConsulting@easterseals.com</a:t>
            </a:r>
            <a:endParaRPr lang="en-US" dirty="0" smtClean="0"/>
          </a:p>
          <a:p>
            <a:pPr eaLnBrk="1" hangingPunct="1"/>
            <a:endParaRPr lang="en-US" dirty="0" smtClean="0"/>
          </a:p>
          <a:p>
            <a:pPr eaLnBrk="1" hangingPunct="1"/>
            <a:endParaRPr lang="en-US" dirty="0" smtClean="0"/>
          </a:p>
        </p:txBody>
      </p:sp>
      <p:sp>
        <p:nvSpPr>
          <p:cNvPr id="72708" name="Rectangle 4"/>
          <p:cNvSpPr>
            <a:spLocks noChangeArrowheads="1"/>
          </p:cNvSpPr>
          <p:nvPr/>
        </p:nvSpPr>
        <p:spPr bwMode="auto">
          <a:xfrm>
            <a:off x="860425" y="41370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endParaRPr lang="en-US" dirty="0"/>
          </a:p>
        </p:txBody>
      </p:sp>
    </p:spTree>
    <p:extLst>
      <p:ext uri="{BB962C8B-B14F-4D97-AF65-F5344CB8AC3E}">
        <p14:creationId xmlns:p14="http://schemas.microsoft.com/office/powerpoint/2010/main" val="3472491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985963" y="2286000"/>
            <a:ext cx="5334000" cy="1828800"/>
          </a:xfrm>
        </p:spPr>
        <p:txBody>
          <a:bodyPr/>
          <a:lstStyle/>
          <a:p>
            <a:pPr algn="ctr">
              <a:buFontTx/>
              <a:buNone/>
            </a:pPr>
            <a:r>
              <a:rPr lang="en-US" altLang="en-US" dirty="0" smtClean="0"/>
              <a:t>(844) 277-3772 (toll free)</a:t>
            </a:r>
          </a:p>
          <a:p>
            <a:pPr algn="ctr">
              <a:buFontTx/>
              <a:buNone/>
            </a:pPr>
            <a:r>
              <a:rPr lang="en-US" altLang="en-US" dirty="0" smtClean="0">
                <a:hlinkClick r:id="rId3"/>
              </a:rPr>
              <a:t>www.projectaction.com</a:t>
            </a:r>
            <a:r>
              <a:rPr lang="en-US" altLang="en-US" dirty="0" smtClean="0"/>
              <a:t> </a:t>
            </a:r>
          </a:p>
          <a:p>
            <a:pPr algn="ctr">
              <a:buFontTx/>
              <a:buNone/>
            </a:pPr>
            <a:r>
              <a:rPr lang="en-US" altLang="en-US" dirty="0" smtClean="0">
                <a:hlinkClick r:id="rId4"/>
              </a:rPr>
              <a:t>ESPAConsulting@easterseals.com</a:t>
            </a:r>
            <a:r>
              <a:rPr lang="en-US" altLang="en-US" dirty="0" smtClean="0"/>
              <a:t> </a:t>
            </a:r>
          </a:p>
        </p:txBody>
      </p:sp>
      <p:sp>
        <p:nvSpPr>
          <p:cNvPr id="7171" name="Title 1"/>
          <p:cNvSpPr>
            <a:spLocks noGrp="1"/>
          </p:cNvSpPr>
          <p:nvPr>
            <p:ph type="title"/>
          </p:nvPr>
        </p:nvSpPr>
        <p:spPr>
          <a:xfrm>
            <a:off x="3214688" y="1219200"/>
            <a:ext cx="2895600" cy="609600"/>
          </a:xfrm>
        </p:spPr>
        <p:txBody>
          <a:bodyPr/>
          <a:lstStyle/>
          <a:p>
            <a:r>
              <a:rPr lang="en-US" altLang="en-US" dirty="0" smtClean="0"/>
              <a:t>To contact us</a:t>
            </a:r>
          </a:p>
        </p:txBody>
      </p:sp>
      <p:pic>
        <p:nvPicPr>
          <p:cNvPr id="7172" name="Picture 4" descr="Picture of a telephone, the exact kind used at Project ACTION's offi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343400"/>
            <a:ext cx="22955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Envelope with an @, symbolizing ema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4267200"/>
            <a:ext cx="2309813"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9AFE12A9-6C70-41DC-B8B1-38724334923F}" type="slidenum">
              <a:rPr lang="en-US" smtClean="0"/>
              <a:pPr>
                <a:defRPr/>
              </a:pPr>
              <a:t>5</a:t>
            </a:fld>
            <a:endParaRPr lang="en-US" dirty="0">
              <a:solidFill>
                <a:schemeClr val="tx1"/>
              </a:solidFill>
            </a:endParaRPr>
          </a:p>
        </p:txBody>
      </p:sp>
    </p:spTree>
    <p:extLst>
      <p:ext uri="{BB962C8B-B14F-4D97-AF65-F5344CB8AC3E}">
        <p14:creationId xmlns:p14="http://schemas.microsoft.com/office/powerpoint/2010/main" val="3154362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Question</a:t>
            </a:r>
          </a:p>
        </p:txBody>
      </p:sp>
      <p:sp>
        <p:nvSpPr>
          <p:cNvPr id="5123" name="Content Placeholder 2"/>
          <p:cNvSpPr>
            <a:spLocks noGrp="1"/>
          </p:cNvSpPr>
          <p:nvPr>
            <p:ph idx="1"/>
          </p:nvPr>
        </p:nvSpPr>
        <p:spPr/>
        <p:txBody>
          <a:bodyPr/>
          <a:lstStyle/>
          <a:p>
            <a:pPr marL="0" indent="0">
              <a:buFontTx/>
              <a:buNone/>
            </a:pPr>
            <a:r>
              <a:rPr lang="en-US" dirty="0" smtClean="0"/>
              <a:t>Can an agency require passengers to have brakes and footrests on their wheelchairs?</a:t>
            </a:r>
          </a:p>
        </p:txBody>
      </p:sp>
      <p:sp>
        <p:nvSpPr>
          <p:cNvPr id="5124"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8928EE31-C2CF-47AA-97ED-E0DCCDC45DC0}" type="slidenum">
              <a:rPr lang="en-US" sz="1400" smtClean="0">
                <a:solidFill>
                  <a:srgbClr val="0D4979"/>
                </a:solidFill>
              </a:rPr>
              <a:pPr/>
              <a:t>6</a:t>
            </a:fld>
            <a:endParaRPr lang="en-US" sz="1400" dirty="0" smtClean="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032125"/>
            <a:ext cx="2895600" cy="280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527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Answer</a:t>
            </a:r>
          </a:p>
        </p:txBody>
      </p:sp>
      <p:sp>
        <p:nvSpPr>
          <p:cNvPr id="6147" name="Content Placeholder 2"/>
          <p:cNvSpPr>
            <a:spLocks noGrp="1"/>
          </p:cNvSpPr>
          <p:nvPr>
            <p:ph idx="1"/>
          </p:nvPr>
        </p:nvSpPr>
        <p:spPr/>
        <p:txBody>
          <a:bodyPr/>
          <a:lstStyle/>
          <a:p>
            <a:pPr marL="0" indent="0">
              <a:buFontTx/>
              <a:buNone/>
            </a:pPr>
            <a:r>
              <a:rPr lang="en-US" dirty="0" smtClean="0"/>
              <a:t>No. The DOT ADA regulations define a wheelchair as a mobility aid belonging to any class of three- or more-wheeled devices, usable indoors, designed or modified for and used by individuals with mobility impairments, whether operated manually or powered. The definition does not include a requirement for brakes or any other equipment. A transportation operator may not deny transportation to a wheelchair user because the device does not have brakes or the user does not choose to set the brakes.</a:t>
            </a:r>
          </a:p>
        </p:txBody>
      </p:sp>
      <p:sp>
        <p:nvSpPr>
          <p:cNvPr id="6148"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ED407D24-1E9F-42BB-99A6-9E473CE83CD3}" type="slidenum">
              <a:rPr lang="en-US" sz="1400" smtClean="0">
                <a:solidFill>
                  <a:srgbClr val="0D4979"/>
                </a:solidFill>
              </a:rPr>
              <a:pPr/>
              <a:t>7</a:t>
            </a:fld>
            <a:endParaRPr lang="en-US" sz="1400" dirty="0" smtClean="0"/>
          </a:p>
        </p:txBody>
      </p:sp>
    </p:spTree>
    <p:extLst>
      <p:ext uri="{BB962C8B-B14F-4D97-AF65-F5344CB8AC3E}">
        <p14:creationId xmlns:p14="http://schemas.microsoft.com/office/powerpoint/2010/main" val="2368825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Question</a:t>
            </a:r>
          </a:p>
        </p:txBody>
      </p:sp>
      <p:sp>
        <p:nvSpPr>
          <p:cNvPr id="7171" name="Content Placeholder 2"/>
          <p:cNvSpPr>
            <a:spLocks noGrp="1"/>
          </p:cNvSpPr>
          <p:nvPr>
            <p:ph idx="1"/>
          </p:nvPr>
        </p:nvSpPr>
        <p:spPr>
          <a:xfrm>
            <a:off x="533400" y="1905000"/>
            <a:ext cx="3200400" cy="3810000"/>
          </a:xfrm>
        </p:spPr>
        <p:txBody>
          <a:bodyPr/>
          <a:lstStyle/>
          <a:p>
            <a:pPr marL="0" indent="0">
              <a:buFontTx/>
              <a:buNone/>
            </a:pPr>
            <a:r>
              <a:rPr lang="en-US" dirty="0" smtClean="0"/>
              <a:t>If an operator is afraid of a service animal or allergic to that type of animal, can the driver deny service to the passenger?</a:t>
            </a:r>
          </a:p>
        </p:txBody>
      </p:sp>
      <p:sp>
        <p:nvSpPr>
          <p:cNvPr id="7172"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2DBF6A12-1EEF-4AD1-B849-0F37DDC4E1B7}" type="slidenum">
              <a:rPr lang="en-US" sz="1400" smtClean="0">
                <a:solidFill>
                  <a:srgbClr val="0D4979"/>
                </a:solidFill>
              </a:rPr>
              <a:pPr/>
              <a:t>8</a:t>
            </a:fld>
            <a:endParaRPr lang="en-US" sz="1400" dirty="0" smtClean="0"/>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752600"/>
            <a:ext cx="4252913" cy="338931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6062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Answer</a:t>
            </a:r>
          </a:p>
        </p:txBody>
      </p:sp>
      <p:sp>
        <p:nvSpPr>
          <p:cNvPr id="8195" name="Content Placeholder 2"/>
          <p:cNvSpPr>
            <a:spLocks noGrp="1"/>
          </p:cNvSpPr>
          <p:nvPr>
            <p:ph idx="1"/>
          </p:nvPr>
        </p:nvSpPr>
        <p:spPr/>
        <p:txBody>
          <a:bodyPr/>
          <a:lstStyle/>
          <a:p>
            <a:pPr marL="0" indent="0">
              <a:buFontTx/>
              <a:buNone/>
            </a:pPr>
            <a:r>
              <a:rPr lang="en-US" dirty="0" smtClean="0"/>
              <a:t>No. A service animal is an extension of the traveler and is a crucial component of the individual’s trip. The passenger would not be denied a ride because of a strong fragrance that the traveler wears, even if it causes a reaction for the operator, so the same applies to service animals. Likewise, fear of a person who is not creating a direct threat is not a reason to deny service, and the same concept applies to transporting service animals.</a:t>
            </a:r>
          </a:p>
        </p:txBody>
      </p:sp>
      <p:sp>
        <p:nvSpPr>
          <p:cNvPr id="8196"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algn="r"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algn="r"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algn="r"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algn="r" eaLnBrk="0" fontAlgn="base" hangingPunct="0">
              <a:spcBef>
                <a:spcPct val="0"/>
              </a:spcBef>
              <a:spcAft>
                <a:spcPct val="0"/>
              </a:spcAft>
              <a:defRPr sz="2400">
                <a:solidFill>
                  <a:schemeClr val="tx1"/>
                </a:solidFill>
                <a:latin typeface="Arial" charset="0"/>
                <a:ea typeface="ヒラギノ角ゴ Pro W3" pitchFamily="80" charset="-128"/>
              </a:defRPr>
            </a:lvl9pPr>
          </a:lstStyle>
          <a:p>
            <a:fld id="{25D6E0E7-6DB1-497E-B5BF-A2FBB643ED71}" type="slidenum">
              <a:rPr lang="en-US" sz="1400" smtClean="0">
                <a:solidFill>
                  <a:srgbClr val="0D4979"/>
                </a:solidFill>
              </a:rPr>
              <a:pPr/>
              <a:t>9</a:t>
            </a:fld>
            <a:endParaRPr lang="en-US" sz="1400" dirty="0" smtClean="0"/>
          </a:p>
        </p:txBody>
      </p:sp>
    </p:spTree>
    <p:extLst>
      <p:ext uri="{BB962C8B-B14F-4D97-AF65-F5344CB8AC3E}">
        <p14:creationId xmlns:p14="http://schemas.microsoft.com/office/powerpoint/2010/main" val="155893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a:cs typeface="ヒラギノ角ゴ Pro W3"/>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a:cs typeface="ヒラギノ角ゴ Pro W3"/>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2600</TotalTime>
  <Words>1818</Words>
  <Application>Microsoft Office PowerPoint</Application>
  <PresentationFormat>On-screen Show (4:3)</PresentationFormat>
  <Paragraphs>238</Paragraphs>
  <Slides>41</Slides>
  <Notes>37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Blank Presentation</vt:lpstr>
      <vt:lpstr>The ADA and Transportation</vt:lpstr>
      <vt:lpstr>PowerPoint Presentation</vt:lpstr>
      <vt:lpstr>Easter Seals Transportation Group</vt:lpstr>
      <vt:lpstr>ESPA Consulting</vt:lpstr>
      <vt:lpstr>To contact us</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Answer, continued:</vt:lpstr>
      <vt:lpstr>Question</vt:lpstr>
      <vt:lpstr>Answer</vt:lpstr>
      <vt:lpstr>Question</vt:lpstr>
      <vt:lpstr>Answer</vt:lpstr>
      <vt:lpstr>Question</vt:lpstr>
      <vt:lpstr>Answer</vt:lpstr>
      <vt:lpstr>Question</vt:lpstr>
      <vt:lpstr>Question</vt:lpstr>
      <vt:lpstr>Question</vt:lpstr>
      <vt:lpstr>Answer</vt:lpstr>
      <vt:lpstr>Question</vt:lpstr>
      <vt:lpstr>Answer</vt:lpstr>
      <vt:lpstr>Question ~ Ask yourself…</vt:lpstr>
      <vt:lpstr>RESOURCES </vt:lpstr>
      <vt:lpstr>RESOURCES</vt:lpstr>
      <vt:lpstr>RESOURCES</vt:lpstr>
      <vt:lpstr>RESOURCES</vt:lpstr>
      <vt:lpstr>Questions?</vt:lpstr>
      <vt:lpstr>Thank you! </vt:lpstr>
    </vt:vector>
  </TitlesOfParts>
  <Company>Design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Master</dc:title>
  <dc:creator>Design Studio</dc:creator>
  <cp:lastModifiedBy>NewUser</cp:lastModifiedBy>
  <cp:revision>218</cp:revision>
  <cp:lastPrinted>2009-05-26T16:37:59Z</cp:lastPrinted>
  <dcterms:created xsi:type="dcterms:W3CDTF">2009-04-20T17:47:09Z</dcterms:created>
  <dcterms:modified xsi:type="dcterms:W3CDTF">2015-03-27T17:57:42Z</dcterms:modified>
</cp:coreProperties>
</file>